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4" r:id="rId77"/>
    <p:sldId id="333" r:id="rId78"/>
    <p:sldId id="33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CD2C29-6869-4EB9-A262-397E95AA9D5D}">
          <p14:sldIdLst>
            <p14:sldId id="256"/>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4"/>
            <p14:sldId id="333"/>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12651-E492-4749-A948-8FB040B70964}" v="10997" dt="2024-07-11T23:31:06.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19" autoAdjust="0"/>
    <p:restoredTop sz="92164"/>
  </p:normalViewPr>
  <p:slideViewPr>
    <p:cSldViewPr snapToGrid="0">
      <p:cViewPr varScale="1">
        <p:scale>
          <a:sx n="103" d="100"/>
          <a:sy n="103" d="100"/>
        </p:scale>
        <p:origin x="16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Vinh Mai" userId="b8e4a559-41e0-4141-8dc1-330451d69615" providerId="ADAL" clId="{9AF12651-E492-4749-A948-8FB040B70964}"/>
    <pc:docChg chg="undo custSel addSld delSld modSld sldOrd addSection delSection modSection">
      <pc:chgData name="Dinh Vinh Mai" userId="b8e4a559-41e0-4141-8dc1-330451d69615" providerId="ADAL" clId="{9AF12651-E492-4749-A948-8FB040B70964}" dt="2024-07-11T23:31:06.508" v="15304" actId="20577"/>
      <pc:docMkLst>
        <pc:docMk/>
      </pc:docMkLst>
      <pc:sldChg chg="del">
        <pc:chgData name="Dinh Vinh Mai" userId="b8e4a559-41e0-4141-8dc1-330451d69615" providerId="ADAL" clId="{9AF12651-E492-4749-A948-8FB040B70964}" dt="2024-07-11T01:41:42.792" v="0" actId="47"/>
        <pc:sldMkLst>
          <pc:docMk/>
          <pc:sldMk cId="217268900" sldId="256"/>
        </pc:sldMkLst>
      </pc:sldChg>
      <pc:sldChg chg="modSp new mod">
        <pc:chgData name="Dinh Vinh Mai" userId="b8e4a559-41e0-4141-8dc1-330451d69615" providerId="ADAL" clId="{9AF12651-E492-4749-A948-8FB040B70964}" dt="2024-07-11T01:42:31.374" v="77" actId="20577"/>
        <pc:sldMkLst>
          <pc:docMk/>
          <pc:sldMk cId="2437323191" sldId="256"/>
        </pc:sldMkLst>
        <pc:spChg chg="mod">
          <ac:chgData name="Dinh Vinh Mai" userId="b8e4a559-41e0-4141-8dc1-330451d69615" providerId="ADAL" clId="{9AF12651-E492-4749-A948-8FB040B70964}" dt="2024-07-11T01:41:58.931" v="44" actId="20577"/>
          <ac:spMkLst>
            <pc:docMk/>
            <pc:sldMk cId="2437323191" sldId="256"/>
            <ac:spMk id="2" creationId="{5F432DBD-CB83-55BD-128C-2C66E47798F8}"/>
          </ac:spMkLst>
        </pc:spChg>
        <pc:spChg chg="mod">
          <ac:chgData name="Dinh Vinh Mai" userId="b8e4a559-41e0-4141-8dc1-330451d69615" providerId="ADAL" clId="{9AF12651-E492-4749-A948-8FB040B70964}" dt="2024-07-11T01:42:31.374" v="77" actId="20577"/>
          <ac:spMkLst>
            <pc:docMk/>
            <pc:sldMk cId="2437323191" sldId="256"/>
            <ac:spMk id="3" creationId="{96DD8BC4-D539-661E-8A88-53AF6C208F93}"/>
          </ac:spMkLst>
        </pc:spChg>
      </pc:sldChg>
      <pc:sldChg chg="addSp delSp modSp add del mod">
        <pc:chgData name="Dinh Vinh Mai" userId="b8e4a559-41e0-4141-8dc1-330451d69615" providerId="ADAL" clId="{9AF12651-E492-4749-A948-8FB040B70964}" dt="2024-07-11T01:48:04.827" v="216" actId="47"/>
        <pc:sldMkLst>
          <pc:docMk/>
          <pc:sldMk cId="1145363845" sldId="257"/>
        </pc:sldMkLst>
        <pc:spChg chg="del mod">
          <ac:chgData name="Dinh Vinh Mai" userId="b8e4a559-41e0-4141-8dc1-330451d69615" providerId="ADAL" clId="{9AF12651-E492-4749-A948-8FB040B70964}" dt="2024-07-11T01:44:11.394" v="80" actId="478"/>
          <ac:spMkLst>
            <pc:docMk/>
            <pc:sldMk cId="1145363845" sldId="257"/>
            <ac:spMk id="2" creationId="{5F432DBD-CB83-55BD-128C-2C66E47798F8}"/>
          </ac:spMkLst>
        </pc:spChg>
        <pc:spChg chg="mod">
          <ac:chgData name="Dinh Vinh Mai" userId="b8e4a559-41e0-4141-8dc1-330451d69615" providerId="ADAL" clId="{9AF12651-E492-4749-A948-8FB040B70964}" dt="2024-07-11T01:46:05.600" v="116" actId="1076"/>
          <ac:spMkLst>
            <pc:docMk/>
            <pc:sldMk cId="1145363845" sldId="257"/>
            <ac:spMk id="3" creationId="{96DD8BC4-D539-661E-8A88-53AF6C208F93}"/>
          </ac:spMkLst>
        </pc:spChg>
        <pc:spChg chg="add del mod">
          <ac:chgData name="Dinh Vinh Mai" userId="b8e4a559-41e0-4141-8dc1-330451d69615" providerId="ADAL" clId="{9AF12651-E492-4749-A948-8FB040B70964}" dt="2024-07-11T01:47:56.554" v="215" actId="478"/>
          <ac:spMkLst>
            <pc:docMk/>
            <pc:sldMk cId="1145363845" sldId="257"/>
            <ac:spMk id="4" creationId="{BBA13038-CAB8-FCA0-CDE8-65E40C2F10A3}"/>
          </ac:spMkLst>
        </pc:spChg>
      </pc:sldChg>
      <pc:sldChg chg="del">
        <pc:chgData name="Dinh Vinh Mai" userId="b8e4a559-41e0-4141-8dc1-330451d69615" providerId="ADAL" clId="{9AF12651-E492-4749-A948-8FB040B70964}" dt="2024-07-11T01:41:42.792" v="0" actId="47"/>
        <pc:sldMkLst>
          <pc:docMk/>
          <pc:sldMk cId="3564134708" sldId="257"/>
        </pc:sldMkLst>
      </pc:sldChg>
      <pc:sldChg chg="modSp add mod modAnim">
        <pc:chgData name="Dinh Vinh Mai" userId="b8e4a559-41e0-4141-8dc1-330451d69615" providerId="ADAL" clId="{9AF12651-E492-4749-A948-8FB040B70964}" dt="2024-07-11T02:13:51.984" v="3027"/>
        <pc:sldMkLst>
          <pc:docMk/>
          <pc:sldMk cId="715447292" sldId="258"/>
        </pc:sldMkLst>
        <pc:spChg chg="mod">
          <ac:chgData name="Dinh Vinh Mai" userId="b8e4a559-41e0-4141-8dc1-330451d69615" providerId="ADAL" clId="{9AF12651-E492-4749-A948-8FB040B70964}" dt="2024-07-11T02:13:26.874" v="3021" actId="20577"/>
          <ac:spMkLst>
            <pc:docMk/>
            <pc:sldMk cId="715447292" sldId="258"/>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315607852" sldId="258"/>
        </pc:sldMkLst>
      </pc:sldChg>
      <pc:sldChg chg="del">
        <pc:chgData name="Dinh Vinh Mai" userId="b8e4a559-41e0-4141-8dc1-330451d69615" providerId="ADAL" clId="{9AF12651-E492-4749-A948-8FB040B70964}" dt="2024-07-11T01:41:42.792" v="0" actId="47"/>
        <pc:sldMkLst>
          <pc:docMk/>
          <pc:sldMk cId="1400435694" sldId="259"/>
        </pc:sldMkLst>
      </pc:sldChg>
      <pc:sldChg chg="modSp add modAnim">
        <pc:chgData name="Dinh Vinh Mai" userId="b8e4a559-41e0-4141-8dc1-330451d69615" providerId="ADAL" clId="{9AF12651-E492-4749-A948-8FB040B70964}" dt="2024-07-11T08:30:39.020" v="5812"/>
        <pc:sldMkLst>
          <pc:docMk/>
          <pc:sldMk cId="2078495021" sldId="259"/>
        </pc:sldMkLst>
        <pc:spChg chg="mod">
          <ac:chgData name="Dinh Vinh Mai" userId="b8e4a559-41e0-4141-8dc1-330451d69615" providerId="ADAL" clId="{9AF12651-E492-4749-A948-8FB040B70964}" dt="2024-07-11T08:30:19.371" v="5808" actId="20577"/>
          <ac:spMkLst>
            <pc:docMk/>
            <pc:sldMk cId="2078495021" sldId="259"/>
            <ac:spMk id="4" creationId="{BBA13038-CAB8-FCA0-CDE8-65E40C2F10A3}"/>
          </ac:spMkLst>
        </pc:spChg>
      </pc:sldChg>
      <pc:sldChg chg="addSp modSp add mod modAnim">
        <pc:chgData name="Dinh Vinh Mai" userId="b8e4a559-41e0-4141-8dc1-330451d69615" providerId="ADAL" clId="{9AF12651-E492-4749-A948-8FB040B70964}" dt="2024-07-11T08:44:30.109" v="6044" actId="14100"/>
        <pc:sldMkLst>
          <pc:docMk/>
          <pc:sldMk cId="114777668" sldId="260"/>
        </pc:sldMkLst>
        <pc:spChg chg="mod">
          <ac:chgData name="Dinh Vinh Mai" userId="b8e4a559-41e0-4141-8dc1-330451d69615" providerId="ADAL" clId="{9AF12651-E492-4749-A948-8FB040B70964}" dt="2024-07-11T08:33:51.742" v="5824" actId="1076"/>
          <ac:spMkLst>
            <pc:docMk/>
            <pc:sldMk cId="114777668" sldId="260"/>
            <ac:spMk id="3" creationId="{96DD8BC4-D539-661E-8A88-53AF6C208F93}"/>
          </ac:spMkLst>
        </pc:spChg>
        <pc:spChg chg="mod">
          <ac:chgData name="Dinh Vinh Mai" userId="b8e4a559-41e0-4141-8dc1-330451d69615" providerId="ADAL" clId="{9AF12651-E492-4749-A948-8FB040B70964}" dt="2024-07-11T08:32:24.252" v="5814" actId="20577"/>
          <ac:spMkLst>
            <pc:docMk/>
            <pc:sldMk cId="114777668" sldId="260"/>
            <ac:spMk id="4" creationId="{BBA13038-CAB8-FCA0-CDE8-65E40C2F10A3}"/>
          </ac:spMkLst>
        </pc:spChg>
        <pc:spChg chg="add mod">
          <ac:chgData name="Dinh Vinh Mai" userId="b8e4a559-41e0-4141-8dc1-330451d69615" providerId="ADAL" clId="{9AF12651-E492-4749-A948-8FB040B70964}" dt="2024-07-11T08:44:24.609" v="6040" actId="14100"/>
          <ac:spMkLst>
            <pc:docMk/>
            <pc:sldMk cId="114777668" sldId="260"/>
            <ac:spMk id="6" creationId="{4914E028-BBB3-509D-27BD-0D7E14D586F4}"/>
          </ac:spMkLst>
        </pc:spChg>
        <pc:picChg chg="add mod">
          <ac:chgData name="Dinh Vinh Mai" userId="b8e4a559-41e0-4141-8dc1-330451d69615" providerId="ADAL" clId="{9AF12651-E492-4749-A948-8FB040B70964}" dt="2024-07-11T08:44:30.109" v="6044" actId="14100"/>
          <ac:picMkLst>
            <pc:docMk/>
            <pc:sldMk cId="114777668" sldId="260"/>
            <ac:picMk id="5" creationId="{85C0B44A-39CB-36E8-9FE5-05418ECC25C9}"/>
          </ac:picMkLst>
        </pc:picChg>
      </pc:sldChg>
      <pc:sldChg chg="del">
        <pc:chgData name="Dinh Vinh Mai" userId="b8e4a559-41e0-4141-8dc1-330451d69615" providerId="ADAL" clId="{9AF12651-E492-4749-A948-8FB040B70964}" dt="2024-07-11T01:41:42.792" v="0" actId="47"/>
        <pc:sldMkLst>
          <pc:docMk/>
          <pc:sldMk cId="1028437802" sldId="260"/>
        </pc:sldMkLst>
      </pc:sldChg>
      <pc:sldChg chg="del">
        <pc:chgData name="Dinh Vinh Mai" userId="b8e4a559-41e0-4141-8dc1-330451d69615" providerId="ADAL" clId="{9AF12651-E492-4749-A948-8FB040B70964}" dt="2024-07-11T01:41:42.792" v="0" actId="47"/>
        <pc:sldMkLst>
          <pc:docMk/>
          <pc:sldMk cId="315264614" sldId="261"/>
        </pc:sldMkLst>
      </pc:sldChg>
      <pc:sldChg chg="addSp delSp modSp add mod">
        <pc:chgData name="Dinh Vinh Mai" userId="b8e4a559-41e0-4141-8dc1-330451d69615" providerId="ADAL" clId="{9AF12651-E492-4749-A948-8FB040B70964}" dt="2024-07-11T08:56:12.775" v="7015" actId="5793"/>
        <pc:sldMkLst>
          <pc:docMk/>
          <pc:sldMk cId="646613574" sldId="261"/>
        </pc:sldMkLst>
        <pc:spChg chg="mod">
          <ac:chgData name="Dinh Vinh Mai" userId="b8e4a559-41e0-4141-8dc1-330451d69615" providerId="ADAL" clId="{9AF12651-E492-4749-A948-8FB040B70964}" dt="2024-07-11T08:56:12.775" v="7015" actId="5793"/>
          <ac:spMkLst>
            <pc:docMk/>
            <pc:sldMk cId="646613574" sldId="261"/>
            <ac:spMk id="6" creationId="{4914E028-BBB3-509D-27BD-0D7E14D586F4}"/>
          </ac:spMkLst>
        </pc:spChg>
        <pc:picChg chg="del">
          <ac:chgData name="Dinh Vinh Mai" userId="b8e4a559-41e0-4141-8dc1-330451d69615" providerId="ADAL" clId="{9AF12651-E492-4749-A948-8FB040B70964}" dt="2024-07-11T08:44:57.780" v="6049" actId="478"/>
          <ac:picMkLst>
            <pc:docMk/>
            <pc:sldMk cId="646613574" sldId="261"/>
            <ac:picMk id="5" creationId="{85C0B44A-39CB-36E8-9FE5-05418ECC25C9}"/>
          </ac:picMkLst>
        </pc:picChg>
        <pc:picChg chg="add mod">
          <ac:chgData name="Dinh Vinh Mai" userId="b8e4a559-41e0-4141-8dc1-330451d69615" providerId="ADAL" clId="{9AF12651-E492-4749-A948-8FB040B70964}" dt="2024-07-11T08:45:06.295" v="6054" actId="1076"/>
          <ac:picMkLst>
            <pc:docMk/>
            <pc:sldMk cId="646613574" sldId="261"/>
            <ac:picMk id="7" creationId="{DEB481D6-5356-0DD2-3F6F-3A03A44D641A}"/>
          </ac:picMkLst>
        </pc:picChg>
      </pc:sldChg>
      <pc:sldChg chg="del">
        <pc:chgData name="Dinh Vinh Mai" userId="b8e4a559-41e0-4141-8dc1-330451d69615" providerId="ADAL" clId="{9AF12651-E492-4749-A948-8FB040B70964}" dt="2024-07-11T01:41:42.792" v="0" actId="47"/>
        <pc:sldMkLst>
          <pc:docMk/>
          <pc:sldMk cId="2377540471" sldId="262"/>
        </pc:sldMkLst>
      </pc:sldChg>
      <pc:sldChg chg="addSp modSp add mod ord modAnim">
        <pc:chgData name="Dinh Vinh Mai" userId="b8e4a559-41e0-4141-8dc1-330451d69615" providerId="ADAL" clId="{9AF12651-E492-4749-A948-8FB040B70964}" dt="2024-07-11T22:49:23.115" v="11711" actId="20577"/>
        <pc:sldMkLst>
          <pc:docMk/>
          <pc:sldMk cId="2729605296" sldId="262"/>
        </pc:sldMkLst>
        <pc:spChg chg="add mod">
          <ac:chgData name="Dinh Vinh Mai" userId="b8e4a559-41e0-4141-8dc1-330451d69615" providerId="ADAL" clId="{9AF12651-E492-4749-A948-8FB040B70964}" dt="2024-07-11T22:49:23.115" v="11711" actId="20577"/>
          <ac:spMkLst>
            <pc:docMk/>
            <pc:sldMk cId="2729605296" sldId="262"/>
            <ac:spMk id="2" creationId="{98D47709-0A78-AACC-5CCE-FD59A7D17E27}"/>
          </ac:spMkLst>
        </pc:spChg>
        <pc:spChg chg="mod">
          <ac:chgData name="Dinh Vinh Mai" userId="b8e4a559-41e0-4141-8dc1-330451d69615" providerId="ADAL" clId="{9AF12651-E492-4749-A948-8FB040B70964}" dt="2024-07-11T09:05:22.824" v="7310" actId="20577"/>
          <ac:spMkLst>
            <pc:docMk/>
            <pc:sldMk cId="2729605296" sldId="262"/>
            <ac:spMk id="3" creationId="{96DD8BC4-D539-661E-8A88-53AF6C208F93}"/>
          </ac:spMkLst>
        </pc:spChg>
        <pc:spChg chg="mod">
          <ac:chgData name="Dinh Vinh Mai" userId="b8e4a559-41e0-4141-8dc1-330451d69615" providerId="ADAL" clId="{9AF12651-E492-4749-A948-8FB040B70964}" dt="2024-07-11T09:05:04.583" v="7283" actId="20577"/>
          <ac:spMkLst>
            <pc:docMk/>
            <pc:sldMk cId="2729605296" sldId="262"/>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501040282" sldId="263"/>
        </pc:sldMkLst>
      </pc:sldChg>
      <pc:sldChg chg="add ord">
        <pc:chgData name="Dinh Vinh Mai" userId="b8e4a559-41e0-4141-8dc1-330451d69615" providerId="ADAL" clId="{9AF12651-E492-4749-A948-8FB040B70964}" dt="2024-07-11T22:49:33.159" v="11713"/>
        <pc:sldMkLst>
          <pc:docMk/>
          <pc:sldMk cId="2236708295" sldId="263"/>
        </pc:sldMkLst>
      </pc:sldChg>
      <pc:sldChg chg="add del ord">
        <pc:chgData name="Dinh Vinh Mai" userId="b8e4a559-41e0-4141-8dc1-330451d69615" providerId="ADAL" clId="{9AF12651-E492-4749-A948-8FB040B70964}" dt="2024-07-11T09:05:35.894" v="7314" actId="47"/>
        <pc:sldMkLst>
          <pc:docMk/>
          <pc:sldMk cId="2960663922" sldId="263"/>
        </pc:sldMkLst>
      </pc:sldChg>
      <pc:sldChg chg="modSp add modAnim">
        <pc:chgData name="Dinh Vinh Mai" userId="b8e4a559-41e0-4141-8dc1-330451d69615" providerId="ADAL" clId="{9AF12651-E492-4749-A948-8FB040B70964}" dt="2024-07-11T23:16:27.961" v="14529" actId="207"/>
        <pc:sldMkLst>
          <pc:docMk/>
          <pc:sldMk cId="193709571" sldId="264"/>
        </pc:sldMkLst>
        <pc:spChg chg="mod">
          <ac:chgData name="Dinh Vinh Mai" userId="b8e4a559-41e0-4141-8dc1-330451d69615" providerId="ADAL" clId="{9AF12651-E492-4749-A948-8FB040B70964}" dt="2024-07-11T23:16:27.961" v="14529" actId="207"/>
          <ac:spMkLst>
            <pc:docMk/>
            <pc:sldMk cId="193709571" sldId="264"/>
            <ac:spMk id="2" creationId="{98D47709-0A78-AACC-5CCE-FD59A7D17E27}"/>
          </ac:spMkLst>
        </pc:spChg>
      </pc:sldChg>
      <pc:sldChg chg="del">
        <pc:chgData name="Dinh Vinh Mai" userId="b8e4a559-41e0-4141-8dc1-330451d69615" providerId="ADAL" clId="{9AF12651-E492-4749-A948-8FB040B70964}" dt="2024-07-11T01:41:42.792" v="0" actId="47"/>
        <pc:sldMkLst>
          <pc:docMk/>
          <pc:sldMk cId="364621379" sldId="264"/>
        </pc:sldMkLst>
      </pc:sldChg>
      <pc:sldChg chg="modSp add mod modAnim">
        <pc:chgData name="Dinh Vinh Mai" userId="b8e4a559-41e0-4141-8dc1-330451d69615" providerId="ADAL" clId="{9AF12651-E492-4749-A948-8FB040B70964}" dt="2024-07-11T23:31:06.508" v="15304" actId="20577"/>
        <pc:sldMkLst>
          <pc:docMk/>
          <pc:sldMk cId="3978505155" sldId="265"/>
        </pc:sldMkLst>
        <pc:spChg chg="mod">
          <ac:chgData name="Dinh Vinh Mai" userId="b8e4a559-41e0-4141-8dc1-330451d69615" providerId="ADAL" clId="{9AF12651-E492-4749-A948-8FB040B70964}" dt="2024-07-11T23:31:06.508" v="15304" actId="20577"/>
          <ac:spMkLst>
            <pc:docMk/>
            <pc:sldMk cId="3978505155" sldId="265"/>
            <ac:spMk id="2" creationId="{98D47709-0A78-AACC-5CCE-FD59A7D17E27}"/>
          </ac:spMkLst>
        </pc:spChg>
        <pc:spChg chg="mod">
          <ac:chgData name="Dinh Vinh Mai" userId="b8e4a559-41e0-4141-8dc1-330451d69615" providerId="ADAL" clId="{9AF12651-E492-4749-A948-8FB040B70964}" dt="2024-07-11T23:21:20.391" v="14574" actId="20577"/>
          <ac:spMkLst>
            <pc:docMk/>
            <pc:sldMk cId="3978505155" sldId="265"/>
            <ac:spMk id="3" creationId="{96DD8BC4-D539-661E-8A88-53AF6C208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A2D73-2532-A640-A667-27AB4D0D333F}" type="datetimeFigureOut">
              <a:t>18/1/26</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FF3D1-0F45-2240-9B47-75654C02E24A}" type="slidenum">
              <a:t>‹#›</a:t>
            </a:fld>
            <a:endParaRPr lang="en-VN"/>
          </a:p>
        </p:txBody>
      </p:sp>
    </p:spTree>
    <p:extLst>
      <p:ext uri="{BB962C8B-B14F-4D97-AF65-F5344CB8AC3E}">
        <p14:creationId xmlns:p14="http://schemas.microsoft.com/office/powerpoint/2010/main" val="19714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7630-52AC-6850-F366-337DC0C7C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3F92-4320-FB05-41D9-3C2533839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5BA21-5291-00B1-DDA1-5A26DC3A8D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29C4681-FA83-498B-F24F-3CAA3CBE94CE}"/>
              </a:ext>
            </a:extLst>
          </p:cNvPr>
          <p:cNvSpPr>
            <a:spLocks noGrp="1"/>
          </p:cNvSpPr>
          <p:nvPr>
            <p:ph type="sldNum" sz="quarter" idx="5"/>
          </p:nvPr>
        </p:nvSpPr>
        <p:spPr/>
        <p:txBody>
          <a:bodyPr/>
          <a:lstStyle/>
          <a:p>
            <a:fld id="{576FF3D1-0F45-2240-9B47-75654C02E24A}" type="slidenum">
              <a:t>2</a:t>
            </a:fld>
            <a:endParaRPr lang="en-VN"/>
          </a:p>
        </p:txBody>
      </p:sp>
    </p:spTree>
    <p:extLst>
      <p:ext uri="{BB962C8B-B14F-4D97-AF65-F5344CB8AC3E}">
        <p14:creationId xmlns:p14="http://schemas.microsoft.com/office/powerpoint/2010/main" val="277620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EE197-9146-FE66-A837-EBEB6DD54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556B5-4F72-7F9A-DEC7-99867EE41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FBAF5-1699-8989-00D5-BF1C7D33F2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3DDD7DF-BD48-E431-088B-9A6D9C461983}"/>
              </a:ext>
            </a:extLst>
          </p:cNvPr>
          <p:cNvSpPr>
            <a:spLocks noGrp="1"/>
          </p:cNvSpPr>
          <p:nvPr>
            <p:ph type="sldNum" sz="quarter" idx="5"/>
          </p:nvPr>
        </p:nvSpPr>
        <p:spPr/>
        <p:txBody>
          <a:bodyPr/>
          <a:lstStyle/>
          <a:p>
            <a:fld id="{576FF3D1-0F45-2240-9B47-75654C02E24A}" type="slidenum">
              <a:t>11</a:t>
            </a:fld>
            <a:endParaRPr lang="en-VN"/>
          </a:p>
        </p:txBody>
      </p:sp>
    </p:spTree>
    <p:extLst>
      <p:ext uri="{BB962C8B-B14F-4D97-AF65-F5344CB8AC3E}">
        <p14:creationId xmlns:p14="http://schemas.microsoft.com/office/powerpoint/2010/main" val="3514162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5E88-7AAC-7B1B-750E-B0B217CEC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9B035-5DE4-7B56-A5E5-1E3B41EFE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1998-EE91-A2A1-6DD3-30962F433C8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6E56DF7-545F-A999-1D87-CCDCD8DE1455}"/>
              </a:ext>
            </a:extLst>
          </p:cNvPr>
          <p:cNvSpPr>
            <a:spLocks noGrp="1"/>
          </p:cNvSpPr>
          <p:nvPr>
            <p:ph type="sldNum" sz="quarter" idx="5"/>
          </p:nvPr>
        </p:nvSpPr>
        <p:spPr/>
        <p:txBody>
          <a:bodyPr/>
          <a:lstStyle/>
          <a:p>
            <a:fld id="{576FF3D1-0F45-2240-9B47-75654C02E24A}" type="slidenum">
              <a:t>12</a:t>
            </a:fld>
            <a:endParaRPr lang="en-VN"/>
          </a:p>
        </p:txBody>
      </p:sp>
    </p:spTree>
    <p:extLst>
      <p:ext uri="{BB962C8B-B14F-4D97-AF65-F5344CB8AC3E}">
        <p14:creationId xmlns:p14="http://schemas.microsoft.com/office/powerpoint/2010/main" val="383361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20D9-2E62-EB24-3A72-883120EFE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EAB0C-AA9E-1B70-ABFD-FC820F35F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C8EB2-5CD5-CF09-1FEE-F226CA7E5F6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9F733E4-DA5D-6F7A-E5D9-4DB61769C092}"/>
              </a:ext>
            </a:extLst>
          </p:cNvPr>
          <p:cNvSpPr>
            <a:spLocks noGrp="1"/>
          </p:cNvSpPr>
          <p:nvPr>
            <p:ph type="sldNum" sz="quarter" idx="5"/>
          </p:nvPr>
        </p:nvSpPr>
        <p:spPr/>
        <p:txBody>
          <a:bodyPr/>
          <a:lstStyle/>
          <a:p>
            <a:fld id="{576FF3D1-0F45-2240-9B47-75654C02E24A}" type="slidenum">
              <a:t>13</a:t>
            </a:fld>
            <a:endParaRPr lang="en-VN"/>
          </a:p>
        </p:txBody>
      </p:sp>
    </p:spTree>
    <p:extLst>
      <p:ext uri="{BB962C8B-B14F-4D97-AF65-F5344CB8AC3E}">
        <p14:creationId xmlns:p14="http://schemas.microsoft.com/office/powerpoint/2010/main" val="98359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E89EA-42F2-6CDB-BF79-33E88B777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C35D6-7F75-4551-D0FB-60DC8532A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87915-37A8-BF37-37B5-D1616F30021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6F502B5-56B0-FCB1-1AEA-511017D837F8}"/>
              </a:ext>
            </a:extLst>
          </p:cNvPr>
          <p:cNvSpPr>
            <a:spLocks noGrp="1"/>
          </p:cNvSpPr>
          <p:nvPr>
            <p:ph type="sldNum" sz="quarter" idx="5"/>
          </p:nvPr>
        </p:nvSpPr>
        <p:spPr/>
        <p:txBody>
          <a:bodyPr/>
          <a:lstStyle/>
          <a:p>
            <a:fld id="{576FF3D1-0F45-2240-9B47-75654C02E24A}" type="slidenum">
              <a:t>14</a:t>
            </a:fld>
            <a:endParaRPr lang="en-VN"/>
          </a:p>
        </p:txBody>
      </p:sp>
    </p:spTree>
    <p:extLst>
      <p:ext uri="{BB962C8B-B14F-4D97-AF65-F5344CB8AC3E}">
        <p14:creationId xmlns:p14="http://schemas.microsoft.com/office/powerpoint/2010/main" val="329996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A9C3-C7CB-FD04-6E34-7ECA051C7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6D8AD-7735-44BA-758B-F52FAB0FE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D38A9-B1A8-7FD9-9B67-8C2ECFC14DE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A54A379-33A2-BB45-9B2D-C9BAC5AE5F01}"/>
              </a:ext>
            </a:extLst>
          </p:cNvPr>
          <p:cNvSpPr>
            <a:spLocks noGrp="1"/>
          </p:cNvSpPr>
          <p:nvPr>
            <p:ph type="sldNum" sz="quarter" idx="5"/>
          </p:nvPr>
        </p:nvSpPr>
        <p:spPr/>
        <p:txBody>
          <a:bodyPr/>
          <a:lstStyle/>
          <a:p>
            <a:fld id="{576FF3D1-0F45-2240-9B47-75654C02E24A}" type="slidenum">
              <a:t>15</a:t>
            </a:fld>
            <a:endParaRPr lang="en-VN"/>
          </a:p>
        </p:txBody>
      </p:sp>
    </p:spTree>
    <p:extLst>
      <p:ext uri="{BB962C8B-B14F-4D97-AF65-F5344CB8AC3E}">
        <p14:creationId xmlns:p14="http://schemas.microsoft.com/office/powerpoint/2010/main" val="108546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4D784-0DFE-DC4F-284F-773A761BB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47DEE-C69B-966A-80C1-4DD2CD3E1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FA4A1-DD68-4FE3-F097-E1F5532AE12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848D62A-50B2-B841-A3DF-9E03D20F9619}"/>
              </a:ext>
            </a:extLst>
          </p:cNvPr>
          <p:cNvSpPr>
            <a:spLocks noGrp="1"/>
          </p:cNvSpPr>
          <p:nvPr>
            <p:ph type="sldNum" sz="quarter" idx="5"/>
          </p:nvPr>
        </p:nvSpPr>
        <p:spPr/>
        <p:txBody>
          <a:bodyPr/>
          <a:lstStyle/>
          <a:p>
            <a:fld id="{576FF3D1-0F45-2240-9B47-75654C02E24A}" type="slidenum">
              <a:t>16</a:t>
            </a:fld>
            <a:endParaRPr lang="en-VN"/>
          </a:p>
        </p:txBody>
      </p:sp>
    </p:spTree>
    <p:extLst>
      <p:ext uri="{BB962C8B-B14F-4D97-AF65-F5344CB8AC3E}">
        <p14:creationId xmlns:p14="http://schemas.microsoft.com/office/powerpoint/2010/main" val="2716970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CF627-8F42-D205-48B0-2AA2C963A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A6FC2-D38D-45E5-6C73-5AC8EE472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801F5-5023-2E6C-0D91-F111C33257E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376C06A-ECE7-1935-C41E-E3CCFC157253}"/>
              </a:ext>
            </a:extLst>
          </p:cNvPr>
          <p:cNvSpPr>
            <a:spLocks noGrp="1"/>
          </p:cNvSpPr>
          <p:nvPr>
            <p:ph type="sldNum" sz="quarter" idx="5"/>
          </p:nvPr>
        </p:nvSpPr>
        <p:spPr/>
        <p:txBody>
          <a:bodyPr/>
          <a:lstStyle/>
          <a:p>
            <a:fld id="{576FF3D1-0F45-2240-9B47-75654C02E24A}" type="slidenum">
              <a:t>17</a:t>
            </a:fld>
            <a:endParaRPr lang="en-VN"/>
          </a:p>
        </p:txBody>
      </p:sp>
    </p:spTree>
    <p:extLst>
      <p:ext uri="{BB962C8B-B14F-4D97-AF65-F5344CB8AC3E}">
        <p14:creationId xmlns:p14="http://schemas.microsoft.com/office/powerpoint/2010/main" val="3852553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A8EF-E694-2301-AAB6-D81556BBC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AD018-C0DA-6A17-ACCC-9FC3D545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7555D-1972-42B5-0659-14492FF2D5B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2FC870B-4D29-1FCF-5614-BF9FF4B4BF62}"/>
              </a:ext>
            </a:extLst>
          </p:cNvPr>
          <p:cNvSpPr>
            <a:spLocks noGrp="1"/>
          </p:cNvSpPr>
          <p:nvPr>
            <p:ph type="sldNum" sz="quarter" idx="5"/>
          </p:nvPr>
        </p:nvSpPr>
        <p:spPr/>
        <p:txBody>
          <a:bodyPr/>
          <a:lstStyle/>
          <a:p>
            <a:fld id="{576FF3D1-0F45-2240-9B47-75654C02E24A}" type="slidenum">
              <a:t>18</a:t>
            </a:fld>
            <a:endParaRPr lang="en-VN"/>
          </a:p>
        </p:txBody>
      </p:sp>
    </p:spTree>
    <p:extLst>
      <p:ext uri="{BB962C8B-B14F-4D97-AF65-F5344CB8AC3E}">
        <p14:creationId xmlns:p14="http://schemas.microsoft.com/office/powerpoint/2010/main" val="224798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C35C3-6E07-37AE-E576-A7B960949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B8630-1F11-17C0-C616-E69FD0DB7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9F77E-1B90-C148-AE13-04E4E61F292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B9E7141-F0A2-F31F-63AC-24C6633D8219}"/>
              </a:ext>
            </a:extLst>
          </p:cNvPr>
          <p:cNvSpPr>
            <a:spLocks noGrp="1"/>
          </p:cNvSpPr>
          <p:nvPr>
            <p:ph type="sldNum" sz="quarter" idx="5"/>
          </p:nvPr>
        </p:nvSpPr>
        <p:spPr/>
        <p:txBody>
          <a:bodyPr/>
          <a:lstStyle/>
          <a:p>
            <a:fld id="{576FF3D1-0F45-2240-9B47-75654C02E24A}" type="slidenum">
              <a:t>19</a:t>
            </a:fld>
            <a:endParaRPr lang="en-VN"/>
          </a:p>
        </p:txBody>
      </p:sp>
    </p:spTree>
    <p:extLst>
      <p:ext uri="{BB962C8B-B14F-4D97-AF65-F5344CB8AC3E}">
        <p14:creationId xmlns:p14="http://schemas.microsoft.com/office/powerpoint/2010/main" val="3606059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0AE8-8405-BEAA-1B96-2D8F45977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E4B4C-9C8B-5390-CFED-939CA8ED8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8298B-DE0D-F535-D113-26361B73F98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16576D5-8264-8762-97DF-87F4D4D73870}"/>
              </a:ext>
            </a:extLst>
          </p:cNvPr>
          <p:cNvSpPr>
            <a:spLocks noGrp="1"/>
          </p:cNvSpPr>
          <p:nvPr>
            <p:ph type="sldNum" sz="quarter" idx="5"/>
          </p:nvPr>
        </p:nvSpPr>
        <p:spPr/>
        <p:txBody>
          <a:bodyPr/>
          <a:lstStyle/>
          <a:p>
            <a:fld id="{576FF3D1-0F45-2240-9B47-75654C02E24A}" type="slidenum">
              <a:t>20</a:t>
            </a:fld>
            <a:endParaRPr lang="en-VN"/>
          </a:p>
        </p:txBody>
      </p:sp>
    </p:spTree>
    <p:extLst>
      <p:ext uri="{BB962C8B-B14F-4D97-AF65-F5344CB8AC3E}">
        <p14:creationId xmlns:p14="http://schemas.microsoft.com/office/powerpoint/2010/main" val="1137659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2A127-3A3D-C4B0-AF8B-990DB4D59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62F3C-D0D4-6E67-7C4B-D419A1058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8A496-7560-FEC4-95BD-2631352371F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1FA9F7C-1CF5-063E-35FA-D2507EFEADE1}"/>
              </a:ext>
            </a:extLst>
          </p:cNvPr>
          <p:cNvSpPr>
            <a:spLocks noGrp="1"/>
          </p:cNvSpPr>
          <p:nvPr>
            <p:ph type="sldNum" sz="quarter" idx="5"/>
          </p:nvPr>
        </p:nvSpPr>
        <p:spPr/>
        <p:txBody>
          <a:bodyPr/>
          <a:lstStyle/>
          <a:p>
            <a:fld id="{576FF3D1-0F45-2240-9B47-75654C02E24A}" type="slidenum">
              <a:t>3</a:t>
            </a:fld>
            <a:endParaRPr lang="en-VN"/>
          </a:p>
        </p:txBody>
      </p:sp>
    </p:spTree>
    <p:extLst>
      <p:ext uri="{BB962C8B-B14F-4D97-AF65-F5344CB8AC3E}">
        <p14:creationId xmlns:p14="http://schemas.microsoft.com/office/powerpoint/2010/main" val="4222096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AEA3-E1F2-BCB8-6C3F-6CF505BCB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219A9-7502-90E6-51B4-DC1AB16B0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E8FB1-9E2D-ADC1-08EA-C1D7771DD14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F62A860-D359-4969-8269-0E96C1367780}"/>
              </a:ext>
            </a:extLst>
          </p:cNvPr>
          <p:cNvSpPr>
            <a:spLocks noGrp="1"/>
          </p:cNvSpPr>
          <p:nvPr>
            <p:ph type="sldNum" sz="quarter" idx="5"/>
          </p:nvPr>
        </p:nvSpPr>
        <p:spPr/>
        <p:txBody>
          <a:bodyPr/>
          <a:lstStyle/>
          <a:p>
            <a:fld id="{576FF3D1-0F45-2240-9B47-75654C02E24A}" type="slidenum">
              <a:t>21</a:t>
            </a:fld>
            <a:endParaRPr lang="en-VN"/>
          </a:p>
        </p:txBody>
      </p:sp>
    </p:spTree>
    <p:extLst>
      <p:ext uri="{BB962C8B-B14F-4D97-AF65-F5344CB8AC3E}">
        <p14:creationId xmlns:p14="http://schemas.microsoft.com/office/powerpoint/2010/main" val="3168646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7EBF-F494-6A41-DE3F-4B9BB388B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B34AF-1FFA-35DE-90F7-C97A40DFEB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7DF8-BD1B-387F-0061-354E452BE22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55BDA60-8FF7-16CF-65ED-D72DF50BBA7C}"/>
              </a:ext>
            </a:extLst>
          </p:cNvPr>
          <p:cNvSpPr>
            <a:spLocks noGrp="1"/>
          </p:cNvSpPr>
          <p:nvPr>
            <p:ph type="sldNum" sz="quarter" idx="5"/>
          </p:nvPr>
        </p:nvSpPr>
        <p:spPr/>
        <p:txBody>
          <a:bodyPr/>
          <a:lstStyle/>
          <a:p>
            <a:fld id="{576FF3D1-0F45-2240-9B47-75654C02E24A}" type="slidenum">
              <a:t>22</a:t>
            </a:fld>
            <a:endParaRPr lang="en-VN"/>
          </a:p>
        </p:txBody>
      </p:sp>
    </p:spTree>
    <p:extLst>
      <p:ext uri="{BB962C8B-B14F-4D97-AF65-F5344CB8AC3E}">
        <p14:creationId xmlns:p14="http://schemas.microsoft.com/office/powerpoint/2010/main" val="130738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18AB-B1CD-BA6D-5617-41B206E39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8FE0-9409-CD52-C7F0-E6A955C31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E4EE6-8440-618D-80E2-F542B5042FE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B853BB8-5241-EF40-E8FE-65B2DFCF2E67}"/>
              </a:ext>
            </a:extLst>
          </p:cNvPr>
          <p:cNvSpPr>
            <a:spLocks noGrp="1"/>
          </p:cNvSpPr>
          <p:nvPr>
            <p:ph type="sldNum" sz="quarter" idx="5"/>
          </p:nvPr>
        </p:nvSpPr>
        <p:spPr/>
        <p:txBody>
          <a:bodyPr/>
          <a:lstStyle/>
          <a:p>
            <a:fld id="{576FF3D1-0F45-2240-9B47-75654C02E24A}" type="slidenum">
              <a:t>23</a:t>
            </a:fld>
            <a:endParaRPr lang="en-VN"/>
          </a:p>
        </p:txBody>
      </p:sp>
    </p:spTree>
    <p:extLst>
      <p:ext uri="{BB962C8B-B14F-4D97-AF65-F5344CB8AC3E}">
        <p14:creationId xmlns:p14="http://schemas.microsoft.com/office/powerpoint/2010/main" val="621684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A75CA-1E39-60B1-7A12-8EC7F0CE8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30AF-3D2C-9226-61FD-0720D6492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E1D68-DD6A-EBD1-A138-E60C4FD1876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596E893-1223-608B-96D4-178D0BA4E766}"/>
              </a:ext>
            </a:extLst>
          </p:cNvPr>
          <p:cNvSpPr>
            <a:spLocks noGrp="1"/>
          </p:cNvSpPr>
          <p:nvPr>
            <p:ph type="sldNum" sz="quarter" idx="5"/>
          </p:nvPr>
        </p:nvSpPr>
        <p:spPr/>
        <p:txBody>
          <a:bodyPr/>
          <a:lstStyle/>
          <a:p>
            <a:fld id="{576FF3D1-0F45-2240-9B47-75654C02E24A}" type="slidenum">
              <a:t>24</a:t>
            </a:fld>
            <a:endParaRPr lang="en-VN"/>
          </a:p>
        </p:txBody>
      </p:sp>
    </p:spTree>
    <p:extLst>
      <p:ext uri="{BB962C8B-B14F-4D97-AF65-F5344CB8AC3E}">
        <p14:creationId xmlns:p14="http://schemas.microsoft.com/office/powerpoint/2010/main" val="225736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7B0C-7B25-773C-702B-7CE414F8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A0A5B-FE18-C892-7BBE-7AB5EBAE8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D9CC3-3AE5-F7F2-D0AD-A9C102011FA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27D40EE-A9B4-4FC5-8D94-8D8F4F004482}"/>
              </a:ext>
            </a:extLst>
          </p:cNvPr>
          <p:cNvSpPr>
            <a:spLocks noGrp="1"/>
          </p:cNvSpPr>
          <p:nvPr>
            <p:ph type="sldNum" sz="quarter" idx="5"/>
          </p:nvPr>
        </p:nvSpPr>
        <p:spPr/>
        <p:txBody>
          <a:bodyPr/>
          <a:lstStyle/>
          <a:p>
            <a:fld id="{576FF3D1-0F45-2240-9B47-75654C02E24A}" type="slidenum">
              <a:t>25</a:t>
            </a:fld>
            <a:endParaRPr lang="en-VN"/>
          </a:p>
        </p:txBody>
      </p:sp>
    </p:spTree>
    <p:extLst>
      <p:ext uri="{BB962C8B-B14F-4D97-AF65-F5344CB8AC3E}">
        <p14:creationId xmlns:p14="http://schemas.microsoft.com/office/powerpoint/2010/main" val="2720562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EEF8-3905-B82D-2CB2-0C768AB7D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E8C00-0613-7136-B9F0-6451F43D4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438B2-408A-A385-0337-FF85A5954CC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F2C29C4-4695-7D4D-48E1-3AE993B0E0A3}"/>
              </a:ext>
            </a:extLst>
          </p:cNvPr>
          <p:cNvSpPr>
            <a:spLocks noGrp="1"/>
          </p:cNvSpPr>
          <p:nvPr>
            <p:ph type="sldNum" sz="quarter" idx="5"/>
          </p:nvPr>
        </p:nvSpPr>
        <p:spPr/>
        <p:txBody>
          <a:bodyPr/>
          <a:lstStyle/>
          <a:p>
            <a:fld id="{576FF3D1-0F45-2240-9B47-75654C02E24A}" type="slidenum">
              <a:t>26</a:t>
            </a:fld>
            <a:endParaRPr lang="en-VN"/>
          </a:p>
        </p:txBody>
      </p:sp>
    </p:spTree>
    <p:extLst>
      <p:ext uri="{BB962C8B-B14F-4D97-AF65-F5344CB8AC3E}">
        <p14:creationId xmlns:p14="http://schemas.microsoft.com/office/powerpoint/2010/main" val="212215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E7FCA-901F-105F-B263-3A3642963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C360E-378C-B10D-FAD8-5C7B34F38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D7417-8212-5CC5-DCBB-745B2685570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689ED41-6A45-C980-DDE7-B28923B8F155}"/>
              </a:ext>
            </a:extLst>
          </p:cNvPr>
          <p:cNvSpPr>
            <a:spLocks noGrp="1"/>
          </p:cNvSpPr>
          <p:nvPr>
            <p:ph type="sldNum" sz="quarter" idx="5"/>
          </p:nvPr>
        </p:nvSpPr>
        <p:spPr/>
        <p:txBody>
          <a:bodyPr/>
          <a:lstStyle/>
          <a:p>
            <a:fld id="{576FF3D1-0F45-2240-9B47-75654C02E24A}" type="slidenum">
              <a:t>27</a:t>
            </a:fld>
            <a:endParaRPr lang="en-VN"/>
          </a:p>
        </p:txBody>
      </p:sp>
    </p:spTree>
    <p:extLst>
      <p:ext uri="{BB962C8B-B14F-4D97-AF65-F5344CB8AC3E}">
        <p14:creationId xmlns:p14="http://schemas.microsoft.com/office/powerpoint/2010/main" val="249982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6960F-73FA-98D6-70C9-4945CF2FE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2C362-B0DC-6278-E597-7FF95DC64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A2451-7345-FBCA-A07A-8261EF9BCDF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B398C25-0078-8CA0-35C6-046C00DAACC3}"/>
              </a:ext>
            </a:extLst>
          </p:cNvPr>
          <p:cNvSpPr>
            <a:spLocks noGrp="1"/>
          </p:cNvSpPr>
          <p:nvPr>
            <p:ph type="sldNum" sz="quarter" idx="5"/>
          </p:nvPr>
        </p:nvSpPr>
        <p:spPr/>
        <p:txBody>
          <a:bodyPr/>
          <a:lstStyle/>
          <a:p>
            <a:fld id="{576FF3D1-0F45-2240-9B47-75654C02E24A}" type="slidenum">
              <a:t>28</a:t>
            </a:fld>
            <a:endParaRPr lang="en-VN"/>
          </a:p>
        </p:txBody>
      </p:sp>
    </p:spTree>
    <p:extLst>
      <p:ext uri="{BB962C8B-B14F-4D97-AF65-F5344CB8AC3E}">
        <p14:creationId xmlns:p14="http://schemas.microsoft.com/office/powerpoint/2010/main" val="3829650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AEED-208C-1601-E55F-99384E7C8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8400D-5158-0693-8114-80596F25C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4D475-035F-2083-E03D-A9829F5AE95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4E4BB3D-53BF-6173-3245-DE8F5F20A60A}"/>
              </a:ext>
            </a:extLst>
          </p:cNvPr>
          <p:cNvSpPr>
            <a:spLocks noGrp="1"/>
          </p:cNvSpPr>
          <p:nvPr>
            <p:ph type="sldNum" sz="quarter" idx="5"/>
          </p:nvPr>
        </p:nvSpPr>
        <p:spPr/>
        <p:txBody>
          <a:bodyPr/>
          <a:lstStyle/>
          <a:p>
            <a:fld id="{576FF3D1-0F45-2240-9B47-75654C02E24A}" type="slidenum">
              <a:t>29</a:t>
            </a:fld>
            <a:endParaRPr lang="en-VN"/>
          </a:p>
        </p:txBody>
      </p:sp>
    </p:spTree>
    <p:extLst>
      <p:ext uri="{BB962C8B-B14F-4D97-AF65-F5344CB8AC3E}">
        <p14:creationId xmlns:p14="http://schemas.microsoft.com/office/powerpoint/2010/main" val="1890793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A72F-7FD7-95AB-AA53-DE7574800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D11C8-ABB1-209F-B026-A070E5F85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C1E97-F635-6E10-9733-8815374A64D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B92ADE6-0112-C461-CBDF-E2F80DA6A26A}"/>
              </a:ext>
            </a:extLst>
          </p:cNvPr>
          <p:cNvSpPr>
            <a:spLocks noGrp="1"/>
          </p:cNvSpPr>
          <p:nvPr>
            <p:ph type="sldNum" sz="quarter" idx="5"/>
          </p:nvPr>
        </p:nvSpPr>
        <p:spPr/>
        <p:txBody>
          <a:bodyPr/>
          <a:lstStyle/>
          <a:p>
            <a:fld id="{576FF3D1-0F45-2240-9B47-75654C02E24A}" type="slidenum">
              <a:t>30</a:t>
            </a:fld>
            <a:endParaRPr lang="en-VN"/>
          </a:p>
        </p:txBody>
      </p:sp>
    </p:spTree>
    <p:extLst>
      <p:ext uri="{BB962C8B-B14F-4D97-AF65-F5344CB8AC3E}">
        <p14:creationId xmlns:p14="http://schemas.microsoft.com/office/powerpoint/2010/main" val="308442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3E03-E8AD-5ECB-BA8E-E061446AC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FA458-F35A-F511-A52D-E98B611E1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EC8E0-42B2-6CA4-05E2-69C7054CB33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67DD3BA-2CA2-7ECA-A4D6-19D219D06D5C}"/>
              </a:ext>
            </a:extLst>
          </p:cNvPr>
          <p:cNvSpPr>
            <a:spLocks noGrp="1"/>
          </p:cNvSpPr>
          <p:nvPr>
            <p:ph type="sldNum" sz="quarter" idx="5"/>
          </p:nvPr>
        </p:nvSpPr>
        <p:spPr/>
        <p:txBody>
          <a:bodyPr/>
          <a:lstStyle/>
          <a:p>
            <a:fld id="{576FF3D1-0F45-2240-9B47-75654C02E24A}" type="slidenum">
              <a:t>4</a:t>
            </a:fld>
            <a:endParaRPr lang="en-VN"/>
          </a:p>
        </p:txBody>
      </p:sp>
    </p:spTree>
    <p:extLst>
      <p:ext uri="{BB962C8B-B14F-4D97-AF65-F5344CB8AC3E}">
        <p14:creationId xmlns:p14="http://schemas.microsoft.com/office/powerpoint/2010/main" val="958219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95212-4E51-6154-293C-F9A7941EF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E0E06-7A2C-EAC3-9857-0FE1A52AD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43E0D-B353-C96E-287F-B6E62230E72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6000657-1C4B-58B0-6CD4-B369459D2DDF}"/>
              </a:ext>
            </a:extLst>
          </p:cNvPr>
          <p:cNvSpPr>
            <a:spLocks noGrp="1"/>
          </p:cNvSpPr>
          <p:nvPr>
            <p:ph type="sldNum" sz="quarter" idx="5"/>
          </p:nvPr>
        </p:nvSpPr>
        <p:spPr/>
        <p:txBody>
          <a:bodyPr/>
          <a:lstStyle/>
          <a:p>
            <a:fld id="{576FF3D1-0F45-2240-9B47-75654C02E24A}" type="slidenum">
              <a:t>31</a:t>
            </a:fld>
            <a:endParaRPr lang="en-VN"/>
          </a:p>
        </p:txBody>
      </p:sp>
    </p:spTree>
    <p:extLst>
      <p:ext uri="{BB962C8B-B14F-4D97-AF65-F5344CB8AC3E}">
        <p14:creationId xmlns:p14="http://schemas.microsoft.com/office/powerpoint/2010/main" val="417165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A1961-E438-247A-8A03-3E49ABBAC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B2EBC-A807-C7CA-AEA0-EA3A85C5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F8338-1460-E25B-655B-FC0F53B042E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F159B6E-A84B-3A78-DE7B-88576C060249}"/>
              </a:ext>
            </a:extLst>
          </p:cNvPr>
          <p:cNvSpPr>
            <a:spLocks noGrp="1"/>
          </p:cNvSpPr>
          <p:nvPr>
            <p:ph type="sldNum" sz="quarter" idx="5"/>
          </p:nvPr>
        </p:nvSpPr>
        <p:spPr/>
        <p:txBody>
          <a:bodyPr/>
          <a:lstStyle/>
          <a:p>
            <a:fld id="{576FF3D1-0F45-2240-9B47-75654C02E24A}" type="slidenum">
              <a:t>32</a:t>
            </a:fld>
            <a:endParaRPr lang="en-VN"/>
          </a:p>
        </p:txBody>
      </p:sp>
    </p:spTree>
    <p:extLst>
      <p:ext uri="{BB962C8B-B14F-4D97-AF65-F5344CB8AC3E}">
        <p14:creationId xmlns:p14="http://schemas.microsoft.com/office/powerpoint/2010/main" val="202314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C6979-78FE-1354-3213-C46EAC364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1AC46-2C80-3860-A9D1-8607813B5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C7ED4-1121-67FB-46CC-EE23A2797C2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353CC0B-ED62-158A-2F13-BD6EAD8F721D}"/>
              </a:ext>
            </a:extLst>
          </p:cNvPr>
          <p:cNvSpPr>
            <a:spLocks noGrp="1"/>
          </p:cNvSpPr>
          <p:nvPr>
            <p:ph type="sldNum" sz="quarter" idx="5"/>
          </p:nvPr>
        </p:nvSpPr>
        <p:spPr/>
        <p:txBody>
          <a:bodyPr/>
          <a:lstStyle/>
          <a:p>
            <a:fld id="{576FF3D1-0F45-2240-9B47-75654C02E24A}" type="slidenum">
              <a:t>33</a:t>
            </a:fld>
            <a:endParaRPr lang="en-VN"/>
          </a:p>
        </p:txBody>
      </p:sp>
    </p:spTree>
    <p:extLst>
      <p:ext uri="{BB962C8B-B14F-4D97-AF65-F5344CB8AC3E}">
        <p14:creationId xmlns:p14="http://schemas.microsoft.com/office/powerpoint/2010/main" val="1005980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DB17-2982-0C0E-F467-BB33C1404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FBA97-907B-4470-928C-CE362CB6F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88B59-0789-5667-E16B-5CD50DE529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4D28018-A8A5-F643-BA3E-DEFD895D388F}"/>
              </a:ext>
            </a:extLst>
          </p:cNvPr>
          <p:cNvSpPr>
            <a:spLocks noGrp="1"/>
          </p:cNvSpPr>
          <p:nvPr>
            <p:ph type="sldNum" sz="quarter" idx="5"/>
          </p:nvPr>
        </p:nvSpPr>
        <p:spPr/>
        <p:txBody>
          <a:bodyPr/>
          <a:lstStyle/>
          <a:p>
            <a:fld id="{576FF3D1-0F45-2240-9B47-75654C02E24A}" type="slidenum">
              <a:t>34</a:t>
            </a:fld>
            <a:endParaRPr lang="en-VN"/>
          </a:p>
        </p:txBody>
      </p:sp>
    </p:spTree>
    <p:extLst>
      <p:ext uri="{BB962C8B-B14F-4D97-AF65-F5344CB8AC3E}">
        <p14:creationId xmlns:p14="http://schemas.microsoft.com/office/powerpoint/2010/main" val="560586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31AF-0382-C0EB-DB4E-F5056303D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22FF9-8EB6-5A10-9DAB-A4BC3435B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1DC5-9239-F559-574B-F0DF5AA4F7B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04FD431-6C09-E4FC-E82D-6603A3A3EE42}"/>
              </a:ext>
            </a:extLst>
          </p:cNvPr>
          <p:cNvSpPr>
            <a:spLocks noGrp="1"/>
          </p:cNvSpPr>
          <p:nvPr>
            <p:ph type="sldNum" sz="quarter" idx="5"/>
          </p:nvPr>
        </p:nvSpPr>
        <p:spPr/>
        <p:txBody>
          <a:bodyPr/>
          <a:lstStyle/>
          <a:p>
            <a:fld id="{576FF3D1-0F45-2240-9B47-75654C02E24A}" type="slidenum">
              <a:t>35</a:t>
            </a:fld>
            <a:endParaRPr lang="en-VN"/>
          </a:p>
        </p:txBody>
      </p:sp>
    </p:spTree>
    <p:extLst>
      <p:ext uri="{BB962C8B-B14F-4D97-AF65-F5344CB8AC3E}">
        <p14:creationId xmlns:p14="http://schemas.microsoft.com/office/powerpoint/2010/main" val="1530832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CE0E1-C154-31FA-65BF-69B916B8E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0898E-3BAD-7F9F-A5EC-271998DA8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2DC82-21FA-1EEE-5FDB-2FFC9137E1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D43AAAF-3437-8A7D-D028-85EF7F80A366}"/>
              </a:ext>
            </a:extLst>
          </p:cNvPr>
          <p:cNvSpPr>
            <a:spLocks noGrp="1"/>
          </p:cNvSpPr>
          <p:nvPr>
            <p:ph type="sldNum" sz="quarter" idx="5"/>
          </p:nvPr>
        </p:nvSpPr>
        <p:spPr/>
        <p:txBody>
          <a:bodyPr/>
          <a:lstStyle/>
          <a:p>
            <a:fld id="{576FF3D1-0F45-2240-9B47-75654C02E24A}" type="slidenum">
              <a:t>36</a:t>
            </a:fld>
            <a:endParaRPr lang="en-VN"/>
          </a:p>
        </p:txBody>
      </p:sp>
    </p:spTree>
    <p:extLst>
      <p:ext uri="{BB962C8B-B14F-4D97-AF65-F5344CB8AC3E}">
        <p14:creationId xmlns:p14="http://schemas.microsoft.com/office/powerpoint/2010/main" val="2715431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43181-83BE-579D-AE99-0B5A09292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39D83-BBCD-C7F5-B82C-4A9472BCF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40A66-3EF6-6387-5B5D-FAFC86A536C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55CDED8-BC8B-61C0-1C7E-641240BD6AC2}"/>
              </a:ext>
            </a:extLst>
          </p:cNvPr>
          <p:cNvSpPr>
            <a:spLocks noGrp="1"/>
          </p:cNvSpPr>
          <p:nvPr>
            <p:ph type="sldNum" sz="quarter" idx="5"/>
          </p:nvPr>
        </p:nvSpPr>
        <p:spPr/>
        <p:txBody>
          <a:bodyPr/>
          <a:lstStyle/>
          <a:p>
            <a:fld id="{576FF3D1-0F45-2240-9B47-75654C02E24A}" type="slidenum">
              <a:t>37</a:t>
            </a:fld>
            <a:endParaRPr lang="en-VN"/>
          </a:p>
        </p:txBody>
      </p:sp>
    </p:spTree>
    <p:extLst>
      <p:ext uri="{BB962C8B-B14F-4D97-AF65-F5344CB8AC3E}">
        <p14:creationId xmlns:p14="http://schemas.microsoft.com/office/powerpoint/2010/main" val="2576811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44B0-5CD2-54BB-0EDE-99AF2B6B4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F3E5-4437-786D-9A3C-AEBAB4BB7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D514D-A734-D14F-6FE7-01986C60224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CCF2366-1C8D-F009-0012-4962893F92A5}"/>
              </a:ext>
            </a:extLst>
          </p:cNvPr>
          <p:cNvSpPr>
            <a:spLocks noGrp="1"/>
          </p:cNvSpPr>
          <p:nvPr>
            <p:ph type="sldNum" sz="quarter" idx="5"/>
          </p:nvPr>
        </p:nvSpPr>
        <p:spPr/>
        <p:txBody>
          <a:bodyPr/>
          <a:lstStyle/>
          <a:p>
            <a:fld id="{576FF3D1-0F45-2240-9B47-75654C02E24A}" type="slidenum">
              <a:t>38</a:t>
            </a:fld>
            <a:endParaRPr lang="en-VN"/>
          </a:p>
        </p:txBody>
      </p:sp>
    </p:spTree>
    <p:extLst>
      <p:ext uri="{BB962C8B-B14F-4D97-AF65-F5344CB8AC3E}">
        <p14:creationId xmlns:p14="http://schemas.microsoft.com/office/powerpoint/2010/main" val="230413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3A10-F15E-AA9A-EF0C-634DF11A0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90D28-D44B-8E14-00D2-998282300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D4295-FA6E-4C57-62A2-54FF154759F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37E4ADC-7562-00DE-3BB2-8B891C5EA0EF}"/>
              </a:ext>
            </a:extLst>
          </p:cNvPr>
          <p:cNvSpPr>
            <a:spLocks noGrp="1"/>
          </p:cNvSpPr>
          <p:nvPr>
            <p:ph type="sldNum" sz="quarter" idx="5"/>
          </p:nvPr>
        </p:nvSpPr>
        <p:spPr/>
        <p:txBody>
          <a:bodyPr/>
          <a:lstStyle/>
          <a:p>
            <a:fld id="{576FF3D1-0F45-2240-9B47-75654C02E24A}" type="slidenum">
              <a:t>39</a:t>
            </a:fld>
            <a:endParaRPr lang="en-VN"/>
          </a:p>
        </p:txBody>
      </p:sp>
    </p:spTree>
    <p:extLst>
      <p:ext uri="{BB962C8B-B14F-4D97-AF65-F5344CB8AC3E}">
        <p14:creationId xmlns:p14="http://schemas.microsoft.com/office/powerpoint/2010/main" val="285757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D526-1C60-B9B6-3DDB-435620653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A7915-8EAF-C085-B87E-C55016F34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36496-2F4D-CE97-3FA1-3FC86D6E343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83E14C5-B497-6CF9-34C2-6021682E9EAE}"/>
              </a:ext>
            </a:extLst>
          </p:cNvPr>
          <p:cNvSpPr>
            <a:spLocks noGrp="1"/>
          </p:cNvSpPr>
          <p:nvPr>
            <p:ph type="sldNum" sz="quarter" idx="5"/>
          </p:nvPr>
        </p:nvSpPr>
        <p:spPr/>
        <p:txBody>
          <a:bodyPr/>
          <a:lstStyle/>
          <a:p>
            <a:fld id="{576FF3D1-0F45-2240-9B47-75654C02E24A}" type="slidenum">
              <a:t>40</a:t>
            </a:fld>
            <a:endParaRPr lang="en-VN"/>
          </a:p>
        </p:txBody>
      </p:sp>
    </p:spTree>
    <p:extLst>
      <p:ext uri="{BB962C8B-B14F-4D97-AF65-F5344CB8AC3E}">
        <p14:creationId xmlns:p14="http://schemas.microsoft.com/office/powerpoint/2010/main" val="349241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8E188-8D9A-B3BC-C62A-BD03BF3EE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F229D-BB7F-249B-4307-7EDA21C9D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9AE44-5CFD-980F-18C8-C79A4C80C44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52F0C54-5D16-AE43-04E9-F7AD74017715}"/>
              </a:ext>
            </a:extLst>
          </p:cNvPr>
          <p:cNvSpPr>
            <a:spLocks noGrp="1"/>
          </p:cNvSpPr>
          <p:nvPr>
            <p:ph type="sldNum" sz="quarter" idx="5"/>
          </p:nvPr>
        </p:nvSpPr>
        <p:spPr/>
        <p:txBody>
          <a:bodyPr/>
          <a:lstStyle/>
          <a:p>
            <a:fld id="{576FF3D1-0F45-2240-9B47-75654C02E24A}" type="slidenum">
              <a:t>5</a:t>
            </a:fld>
            <a:endParaRPr lang="en-VN"/>
          </a:p>
        </p:txBody>
      </p:sp>
    </p:spTree>
    <p:extLst>
      <p:ext uri="{BB962C8B-B14F-4D97-AF65-F5344CB8AC3E}">
        <p14:creationId xmlns:p14="http://schemas.microsoft.com/office/powerpoint/2010/main" val="1397587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FA700-BCD7-B0F2-63D7-36582837B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EFF8C-7535-3BA3-B7C9-9717BE3C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38F1A-DFC2-3CF5-0118-77049706733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E45F706-F0B0-657C-785C-685745235551}"/>
              </a:ext>
            </a:extLst>
          </p:cNvPr>
          <p:cNvSpPr>
            <a:spLocks noGrp="1"/>
          </p:cNvSpPr>
          <p:nvPr>
            <p:ph type="sldNum" sz="quarter" idx="5"/>
          </p:nvPr>
        </p:nvSpPr>
        <p:spPr/>
        <p:txBody>
          <a:bodyPr/>
          <a:lstStyle/>
          <a:p>
            <a:fld id="{576FF3D1-0F45-2240-9B47-75654C02E24A}" type="slidenum">
              <a:t>41</a:t>
            </a:fld>
            <a:endParaRPr lang="en-VN"/>
          </a:p>
        </p:txBody>
      </p:sp>
    </p:spTree>
    <p:extLst>
      <p:ext uri="{BB962C8B-B14F-4D97-AF65-F5344CB8AC3E}">
        <p14:creationId xmlns:p14="http://schemas.microsoft.com/office/powerpoint/2010/main" val="3729379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54ACB-8238-047F-653A-DFFAD72D41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6F7C-C1FE-D754-F2F8-B46449D67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BB659-ABD9-6BA3-5C32-BA051A50573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C35F7AB-9D01-9DEA-09EA-71CD2F755A45}"/>
              </a:ext>
            </a:extLst>
          </p:cNvPr>
          <p:cNvSpPr>
            <a:spLocks noGrp="1"/>
          </p:cNvSpPr>
          <p:nvPr>
            <p:ph type="sldNum" sz="quarter" idx="5"/>
          </p:nvPr>
        </p:nvSpPr>
        <p:spPr/>
        <p:txBody>
          <a:bodyPr/>
          <a:lstStyle/>
          <a:p>
            <a:fld id="{576FF3D1-0F45-2240-9B47-75654C02E24A}" type="slidenum">
              <a:t>42</a:t>
            </a:fld>
            <a:endParaRPr lang="en-VN"/>
          </a:p>
        </p:txBody>
      </p:sp>
    </p:spTree>
    <p:extLst>
      <p:ext uri="{BB962C8B-B14F-4D97-AF65-F5344CB8AC3E}">
        <p14:creationId xmlns:p14="http://schemas.microsoft.com/office/powerpoint/2010/main" val="3894238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8CE3-A66F-E378-11BF-9D852C24B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D8D2F-C742-4CAB-526F-0F31B68C4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3C421-6163-470D-6AAC-773D24A835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7A6C6E8-41A5-3F51-9848-CC57FD13C4A6}"/>
              </a:ext>
            </a:extLst>
          </p:cNvPr>
          <p:cNvSpPr>
            <a:spLocks noGrp="1"/>
          </p:cNvSpPr>
          <p:nvPr>
            <p:ph type="sldNum" sz="quarter" idx="5"/>
          </p:nvPr>
        </p:nvSpPr>
        <p:spPr/>
        <p:txBody>
          <a:bodyPr/>
          <a:lstStyle/>
          <a:p>
            <a:fld id="{576FF3D1-0F45-2240-9B47-75654C02E24A}" type="slidenum">
              <a:t>43</a:t>
            </a:fld>
            <a:endParaRPr lang="en-VN"/>
          </a:p>
        </p:txBody>
      </p:sp>
    </p:spTree>
    <p:extLst>
      <p:ext uri="{BB962C8B-B14F-4D97-AF65-F5344CB8AC3E}">
        <p14:creationId xmlns:p14="http://schemas.microsoft.com/office/powerpoint/2010/main" val="1881197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0A883-676D-5D6E-F0F1-4285C3385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12E9A-03CC-B90D-B5AA-6775F334A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6190B-9B29-B718-565A-6963370DAD5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BE749F2-EA75-E523-4CD8-B20856D0F3B9}"/>
              </a:ext>
            </a:extLst>
          </p:cNvPr>
          <p:cNvSpPr>
            <a:spLocks noGrp="1"/>
          </p:cNvSpPr>
          <p:nvPr>
            <p:ph type="sldNum" sz="quarter" idx="5"/>
          </p:nvPr>
        </p:nvSpPr>
        <p:spPr/>
        <p:txBody>
          <a:bodyPr/>
          <a:lstStyle/>
          <a:p>
            <a:fld id="{576FF3D1-0F45-2240-9B47-75654C02E24A}" type="slidenum">
              <a:t>44</a:t>
            </a:fld>
            <a:endParaRPr lang="en-VN"/>
          </a:p>
        </p:txBody>
      </p:sp>
    </p:spTree>
    <p:extLst>
      <p:ext uri="{BB962C8B-B14F-4D97-AF65-F5344CB8AC3E}">
        <p14:creationId xmlns:p14="http://schemas.microsoft.com/office/powerpoint/2010/main" val="2040686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5893-D9FF-38F2-BD24-DB148A3EA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DF21C-F901-F651-C6F2-6A6BFFBD0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3DA85-55D4-484F-9DE9-319032EBF21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66AC40-E6DE-D843-351D-DD91641885CD}"/>
              </a:ext>
            </a:extLst>
          </p:cNvPr>
          <p:cNvSpPr>
            <a:spLocks noGrp="1"/>
          </p:cNvSpPr>
          <p:nvPr>
            <p:ph type="sldNum" sz="quarter" idx="5"/>
          </p:nvPr>
        </p:nvSpPr>
        <p:spPr/>
        <p:txBody>
          <a:bodyPr/>
          <a:lstStyle/>
          <a:p>
            <a:fld id="{576FF3D1-0F45-2240-9B47-75654C02E24A}" type="slidenum">
              <a:t>45</a:t>
            </a:fld>
            <a:endParaRPr lang="en-VN"/>
          </a:p>
        </p:txBody>
      </p:sp>
    </p:spTree>
    <p:extLst>
      <p:ext uri="{BB962C8B-B14F-4D97-AF65-F5344CB8AC3E}">
        <p14:creationId xmlns:p14="http://schemas.microsoft.com/office/powerpoint/2010/main" val="2910914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3F1B-1497-1206-8F7E-38B1D2EEB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F1B18-0C0B-82FA-0AA5-FE46A315F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8E8C8-F082-2814-A452-94DECB98BB2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64F3348-9538-20AF-8C9E-BACE064F40E3}"/>
              </a:ext>
            </a:extLst>
          </p:cNvPr>
          <p:cNvSpPr>
            <a:spLocks noGrp="1"/>
          </p:cNvSpPr>
          <p:nvPr>
            <p:ph type="sldNum" sz="quarter" idx="5"/>
          </p:nvPr>
        </p:nvSpPr>
        <p:spPr/>
        <p:txBody>
          <a:bodyPr/>
          <a:lstStyle/>
          <a:p>
            <a:fld id="{576FF3D1-0F45-2240-9B47-75654C02E24A}" type="slidenum">
              <a:t>46</a:t>
            </a:fld>
            <a:endParaRPr lang="en-VN"/>
          </a:p>
        </p:txBody>
      </p:sp>
    </p:spTree>
    <p:extLst>
      <p:ext uri="{BB962C8B-B14F-4D97-AF65-F5344CB8AC3E}">
        <p14:creationId xmlns:p14="http://schemas.microsoft.com/office/powerpoint/2010/main" val="287016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BE4E-4565-42A0-D9AF-DC28DBA58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E732D-2F71-DCD3-064F-FC6BEFF4F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D823F-9CA0-EF75-CDB0-F9273C77AF5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6E77C56-8B98-4127-7B44-D960286AD61B}"/>
              </a:ext>
            </a:extLst>
          </p:cNvPr>
          <p:cNvSpPr>
            <a:spLocks noGrp="1"/>
          </p:cNvSpPr>
          <p:nvPr>
            <p:ph type="sldNum" sz="quarter" idx="5"/>
          </p:nvPr>
        </p:nvSpPr>
        <p:spPr/>
        <p:txBody>
          <a:bodyPr/>
          <a:lstStyle/>
          <a:p>
            <a:fld id="{576FF3D1-0F45-2240-9B47-75654C02E24A}" type="slidenum">
              <a:t>47</a:t>
            </a:fld>
            <a:endParaRPr lang="en-VN"/>
          </a:p>
        </p:txBody>
      </p:sp>
    </p:spTree>
    <p:extLst>
      <p:ext uri="{BB962C8B-B14F-4D97-AF65-F5344CB8AC3E}">
        <p14:creationId xmlns:p14="http://schemas.microsoft.com/office/powerpoint/2010/main" val="822307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1346-DE7B-7C26-F988-79AF6CC99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84542-D89B-2B5E-BC32-28BFF7E49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76B9B-56BC-7BCE-084D-4511D111B15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7E445DB-CDF5-2DEE-4DE4-9CDE1DF8C0BE}"/>
              </a:ext>
            </a:extLst>
          </p:cNvPr>
          <p:cNvSpPr>
            <a:spLocks noGrp="1"/>
          </p:cNvSpPr>
          <p:nvPr>
            <p:ph type="sldNum" sz="quarter" idx="5"/>
          </p:nvPr>
        </p:nvSpPr>
        <p:spPr/>
        <p:txBody>
          <a:bodyPr/>
          <a:lstStyle/>
          <a:p>
            <a:fld id="{576FF3D1-0F45-2240-9B47-75654C02E24A}" type="slidenum">
              <a:t>48</a:t>
            </a:fld>
            <a:endParaRPr lang="en-VN"/>
          </a:p>
        </p:txBody>
      </p:sp>
    </p:spTree>
    <p:extLst>
      <p:ext uri="{BB962C8B-B14F-4D97-AF65-F5344CB8AC3E}">
        <p14:creationId xmlns:p14="http://schemas.microsoft.com/office/powerpoint/2010/main" val="1719529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E23C1-4B29-B4EC-2919-49BCA075B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52441-2BF4-22FE-7DDC-79252ECD2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B7186-8E53-1594-1050-A56E71378BD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FBFB0C-A5EF-9BA7-A4C8-2BC92D911ED4}"/>
              </a:ext>
            </a:extLst>
          </p:cNvPr>
          <p:cNvSpPr>
            <a:spLocks noGrp="1"/>
          </p:cNvSpPr>
          <p:nvPr>
            <p:ph type="sldNum" sz="quarter" idx="5"/>
          </p:nvPr>
        </p:nvSpPr>
        <p:spPr/>
        <p:txBody>
          <a:bodyPr/>
          <a:lstStyle/>
          <a:p>
            <a:fld id="{576FF3D1-0F45-2240-9B47-75654C02E24A}" type="slidenum">
              <a:t>49</a:t>
            </a:fld>
            <a:endParaRPr lang="en-VN"/>
          </a:p>
        </p:txBody>
      </p:sp>
    </p:spTree>
    <p:extLst>
      <p:ext uri="{BB962C8B-B14F-4D97-AF65-F5344CB8AC3E}">
        <p14:creationId xmlns:p14="http://schemas.microsoft.com/office/powerpoint/2010/main" val="3631677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72E8D-9044-1AA4-3B69-52AA56150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B93EE-28D3-2343-9772-CB0598BD1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D2DB-0689-4958-3905-270A0DF79B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31404D5-916F-0BA3-14E1-4E1A94D701F7}"/>
              </a:ext>
            </a:extLst>
          </p:cNvPr>
          <p:cNvSpPr>
            <a:spLocks noGrp="1"/>
          </p:cNvSpPr>
          <p:nvPr>
            <p:ph type="sldNum" sz="quarter" idx="5"/>
          </p:nvPr>
        </p:nvSpPr>
        <p:spPr/>
        <p:txBody>
          <a:bodyPr/>
          <a:lstStyle/>
          <a:p>
            <a:fld id="{576FF3D1-0F45-2240-9B47-75654C02E24A}" type="slidenum">
              <a:t>50</a:t>
            </a:fld>
            <a:endParaRPr lang="en-VN"/>
          </a:p>
        </p:txBody>
      </p:sp>
    </p:spTree>
    <p:extLst>
      <p:ext uri="{BB962C8B-B14F-4D97-AF65-F5344CB8AC3E}">
        <p14:creationId xmlns:p14="http://schemas.microsoft.com/office/powerpoint/2010/main" val="707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1E84-28D1-803E-B0B5-65EE3F78A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D7BB6-A265-B081-F945-C98B36EFF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77FC0-B447-BF7B-8474-4F03C12D9E6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7CE98F6-39D1-A2AE-861F-330F38678078}"/>
              </a:ext>
            </a:extLst>
          </p:cNvPr>
          <p:cNvSpPr>
            <a:spLocks noGrp="1"/>
          </p:cNvSpPr>
          <p:nvPr>
            <p:ph type="sldNum" sz="quarter" idx="5"/>
          </p:nvPr>
        </p:nvSpPr>
        <p:spPr/>
        <p:txBody>
          <a:bodyPr/>
          <a:lstStyle/>
          <a:p>
            <a:fld id="{576FF3D1-0F45-2240-9B47-75654C02E24A}" type="slidenum">
              <a:t>6</a:t>
            </a:fld>
            <a:endParaRPr lang="en-VN"/>
          </a:p>
        </p:txBody>
      </p:sp>
    </p:spTree>
    <p:extLst>
      <p:ext uri="{BB962C8B-B14F-4D97-AF65-F5344CB8AC3E}">
        <p14:creationId xmlns:p14="http://schemas.microsoft.com/office/powerpoint/2010/main" val="3667776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27453-1597-30EA-6D49-6B863996A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2C86D-5DFF-057A-E487-F3CEFBEA50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2D021-873E-764F-9C96-2E2DBD2716D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1FC1CD9-73C6-E680-F3EB-AEC3863A3946}"/>
              </a:ext>
            </a:extLst>
          </p:cNvPr>
          <p:cNvSpPr>
            <a:spLocks noGrp="1"/>
          </p:cNvSpPr>
          <p:nvPr>
            <p:ph type="sldNum" sz="quarter" idx="5"/>
          </p:nvPr>
        </p:nvSpPr>
        <p:spPr/>
        <p:txBody>
          <a:bodyPr/>
          <a:lstStyle/>
          <a:p>
            <a:fld id="{576FF3D1-0F45-2240-9B47-75654C02E24A}" type="slidenum">
              <a:t>51</a:t>
            </a:fld>
            <a:endParaRPr lang="en-VN"/>
          </a:p>
        </p:txBody>
      </p:sp>
    </p:spTree>
    <p:extLst>
      <p:ext uri="{BB962C8B-B14F-4D97-AF65-F5344CB8AC3E}">
        <p14:creationId xmlns:p14="http://schemas.microsoft.com/office/powerpoint/2010/main" val="3121809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C225-E233-4666-9065-4E755EC50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693D7-7644-5A04-9A69-1EA35E26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6CB1D-1E58-2410-EED1-435B0470953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ED70914-87E8-6709-F05F-64E35A0F97CB}"/>
              </a:ext>
            </a:extLst>
          </p:cNvPr>
          <p:cNvSpPr>
            <a:spLocks noGrp="1"/>
          </p:cNvSpPr>
          <p:nvPr>
            <p:ph type="sldNum" sz="quarter" idx="5"/>
          </p:nvPr>
        </p:nvSpPr>
        <p:spPr/>
        <p:txBody>
          <a:bodyPr/>
          <a:lstStyle/>
          <a:p>
            <a:fld id="{576FF3D1-0F45-2240-9B47-75654C02E24A}" type="slidenum">
              <a:t>52</a:t>
            </a:fld>
            <a:endParaRPr lang="en-VN"/>
          </a:p>
        </p:txBody>
      </p:sp>
    </p:spTree>
    <p:extLst>
      <p:ext uri="{BB962C8B-B14F-4D97-AF65-F5344CB8AC3E}">
        <p14:creationId xmlns:p14="http://schemas.microsoft.com/office/powerpoint/2010/main" val="2353029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1358-22D1-F519-181F-F5E79F20A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A5903-C181-DFE7-5423-BB69B0D5C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AE6E2-8E0C-8D9B-9815-0F3629D3F13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A5675E0-A9AF-1C0B-8FD5-746B36ED28B0}"/>
              </a:ext>
            </a:extLst>
          </p:cNvPr>
          <p:cNvSpPr>
            <a:spLocks noGrp="1"/>
          </p:cNvSpPr>
          <p:nvPr>
            <p:ph type="sldNum" sz="quarter" idx="5"/>
          </p:nvPr>
        </p:nvSpPr>
        <p:spPr/>
        <p:txBody>
          <a:bodyPr/>
          <a:lstStyle/>
          <a:p>
            <a:fld id="{576FF3D1-0F45-2240-9B47-75654C02E24A}" type="slidenum">
              <a:t>53</a:t>
            </a:fld>
            <a:endParaRPr lang="en-VN"/>
          </a:p>
        </p:txBody>
      </p:sp>
    </p:spTree>
    <p:extLst>
      <p:ext uri="{BB962C8B-B14F-4D97-AF65-F5344CB8AC3E}">
        <p14:creationId xmlns:p14="http://schemas.microsoft.com/office/powerpoint/2010/main" val="2588479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80B23-0373-C562-CCA6-1DB566D88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7A857-4E89-98C2-D38F-E006C2B36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1B18A-19F4-DDB9-7417-3602B4A0B06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1D248F4-7AE8-5E53-8CF0-AA0BA35312F3}"/>
              </a:ext>
            </a:extLst>
          </p:cNvPr>
          <p:cNvSpPr>
            <a:spLocks noGrp="1"/>
          </p:cNvSpPr>
          <p:nvPr>
            <p:ph type="sldNum" sz="quarter" idx="5"/>
          </p:nvPr>
        </p:nvSpPr>
        <p:spPr/>
        <p:txBody>
          <a:bodyPr/>
          <a:lstStyle/>
          <a:p>
            <a:fld id="{576FF3D1-0F45-2240-9B47-75654C02E24A}" type="slidenum">
              <a:t>54</a:t>
            </a:fld>
            <a:endParaRPr lang="en-VN"/>
          </a:p>
        </p:txBody>
      </p:sp>
    </p:spTree>
    <p:extLst>
      <p:ext uri="{BB962C8B-B14F-4D97-AF65-F5344CB8AC3E}">
        <p14:creationId xmlns:p14="http://schemas.microsoft.com/office/powerpoint/2010/main" val="728070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89DB9-9286-4FB0-EC47-2B6BF1A93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BC007-90CD-E94A-D522-832A5BEFB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F499C-35A3-BE8A-B255-44929461999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5F2FA6F-1262-9853-D833-9C8641095993}"/>
              </a:ext>
            </a:extLst>
          </p:cNvPr>
          <p:cNvSpPr>
            <a:spLocks noGrp="1"/>
          </p:cNvSpPr>
          <p:nvPr>
            <p:ph type="sldNum" sz="quarter" idx="5"/>
          </p:nvPr>
        </p:nvSpPr>
        <p:spPr/>
        <p:txBody>
          <a:bodyPr/>
          <a:lstStyle/>
          <a:p>
            <a:fld id="{576FF3D1-0F45-2240-9B47-75654C02E24A}" type="slidenum">
              <a:t>55</a:t>
            </a:fld>
            <a:endParaRPr lang="en-VN"/>
          </a:p>
        </p:txBody>
      </p:sp>
    </p:spTree>
    <p:extLst>
      <p:ext uri="{BB962C8B-B14F-4D97-AF65-F5344CB8AC3E}">
        <p14:creationId xmlns:p14="http://schemas.microsoft.com/office/powerpoint/2010/main" val="3417481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D6F0F-CF71-A528-8285-DB9E4DE04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0023C-D6FE-2928-968C-263E4F1950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757E1-AE7F-A451-73BF-75A0A994109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E747EAE-8C4D-9DA1-69DD-6C1C66128677}"/>
              </a:ext>
            </a:extLst>
          </p:cNvPr>
          <p:cNvSpPr>
            <a:spLocks noGrp="1"/>
          </p:cNvSpPr>
          <p:nvPr>
            <p:ph type="sldNum" sz="quarter" idx="5"/>
          </p:nvPr>
        </p:nvSpPr>
        <p:spPr/>
        <p:txBody>
          <a:bodyPr/>
          <a:lstStyle/>
          <a:p>
            <a:fld id="{576FF3D1-0F45-2240-9B47-75654C02E24A}" type="slidenum">
              <a:t>56</a:t>
            </a:fld>
            <a:endParaRPr lang="en-VN"/>
          </a:p>
        </p:txBody>
      </p:sp>
    </p:spTree>
    <p:extLst>
      <p:ext uri="{BB962C8B-B14F-4D97-AF65-F5344CB8AC3E}">
        <p14:creationId xmlns:p14="http://schemas.microsoft.com/office/powerpoint/2010/main" val="1309482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2355-FE2B-A887-971D-CACA1D9A1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676F7-9D0D-AE7D-A61A-D719A339E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9D854-48FF-4307-28D6-E23C283ACD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ED46BBD-559A-D16A-21B6-556EDECBCE06}"/>
              </a:ext>
            </a:extLst>
          </p:cNvPr>
          <p:cNvSpPr>
            <a:spLocks noGrp="1"/>
          </p:cNvSpPr>
          <p:nvPr>
            <p:ph type="sldNum" sz="quarter" idx="5"/>
          </p:nvPr>
        </p:nvSpPr>
        <p:spPr/>
        <p:txBody>
          <a:bodyPr/>
          <a:lstStyle/>
          <a:p>
            <a:fld id="{576FF3D1-0F45-2240-9B47-75654C02E24A}" type="slidenum">
              <a:t>57</a:t>
            </a:fld>
            <a:endParaRPr lang="en-VN"/>
          </a:p>
        </p:txBody>
      </p:sp>
    </p:spTree>
    <p:extLst>
      <p:ext uri="{BB962C8B-B14F-4D97-AF65-F5344CB8AC3E}">
        <p14:creationId xmlns:p14="http://schemas.microsoft.com/office/powerpoint/2010/main" val="39601440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03E4-1D47-B9A4-E1D5-CCE300C7E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8395E-11E6-7A0B-8D43-3F49079DE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63F30-C4A5-67BA-ACC5-0C5EB884AE1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072A862-F500-2347-29A0-A52820F4FD2D}"/>
              </a:ext>
            </a:extLst>
          </p:cNvPr>
          <p:cNvSpPr>
            <a:spLocks noGrp="1"/>
          </p:cNvSpPr>
          <p:nvPr>
            <p:ph type="sldNum" sz="quarter" idx="5"/>
          </p:nvPr>
        </p:nvSpPr>
        <p:spPr/>
        <p:txBody>
          <a:bodyPr/>
          <a:lstStyle/>
          <a:p>
            <a:fld id="{576FF3D1-0F45-2240-9B47-75654C02E24A}" type="slidenum">
              <a:t>58</a:t>
            </a:fld>
            <a:endParaRPr lang="en-VN"/>
          </a:p>
        </p:txBody>
      </p:sp>
    </p:spTree>
    <p:extLst>
      <p:ext uri="{BB962C8B-B14F-4D97-AF65-F5344CB8AC3E}">
        <p14:creationId xmlns:p14="http://schemas.microsoft.com/office/powerpoint/2010/main" val="3199822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CD68-D6F8-0EDD-0B5C-97344F012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4DA5C-D039-131B-5CFB-77E29D2B1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A83D0-BE67-513D-A9AD-76F81AB52F0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F654DB4-8D59-434E-CD5F-7E09307ED170}"/>
              </a:ext>
            </a:extLst>
          </p:cNvPr>
          <p:cNvSpPr>
            <a:spLocks noGrp="1"/>
          </p:cNvSpPr>
          <p:nvPr>
            <p:ph type="sldNum" sz="quarter" idx="5"/>
          </p:nvPr>
        </p:nvSpPr>
        <p:spPr/>
        <p:txBody>
          <a:bodyPr/>
          <a:lstStyle/>
          <a:p>
            <a:fld id="{576FF3D1-0F45-2240-9B47-75654C02E24A}" type="slidenum">
              <a:t>59</a:t>
            </a:fld>
            <a:endParaRPr lang="en-VN"/>
          </a:p>
        </p:txBody>
      </p:sp>
    </p:spTree>
    <p:extLst>
      <p:ext uri="{BB962C8B-B14F-4D97-AF65-F5344CB8AC3E}">
        <p14:creationId xmlns:p14="http://schemas.microsoft.com/office/powerpoint/2010/main" val="2391919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0E70-C034-CE6F-E6D0-B778FA541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4A582-A583-A366-C8E2-309C2382A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B9E60-C859-BD3A-97FA-01A34D98008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3FD6588-11BA-1C73-95A9-B424FB330207}"/>
              </a:ext>
            </a:extLst>
          </p:cNvPr>
          <p:cNvSpPr>
            <a:spLocks noGrp="1"/>
          </p:cNvSpPr>
          <p:nvPr>
            <p:ph type="sldNum" sz="quarter" idx="5"/>
          </p:nvPr>
        </p:nvSpPr>
        <p:spPr/>
        <p:txBody>
          <a:bodyPr/>
          <a:lstStyle/>
          <a:p>
            <a:fld id="{576FF3D1-0F45-2240-9B47-75654C02E24A}" type="slidenum">
              <a:t>60</a:t>
            </a:fld>
            <a:endParaRPr lang="en-VN"/>
          </a:p>
        </p:txBody>
      </p:sp>
    </p:spTree>
    <p:extLst>
      <p:ext uri="{BB962C8B-B14F-4D97-AF65-F5344CB8AC3E}">
        <p14:creationId xmlns:p14="http://schemas.microsoft.com/office/powerpoint/2010/main" val="27673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54999-34C6-8800-8F71-5A6AC5D60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35898-BC98-C8A1-DB9E-177839BEB6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2C040-A02C-DD19-7941-44A7253709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DD72CC8-1206-8EC2-7797-BBB5975EAFF8}"/>
              </a:ext>
            </a:extLst>
          </p:cNvPr>
          <p:cNvSpPr>
            <a:spLocks noGrp="1"/>
          </p:cNvSpPr>
          <p:nvPr>
            <p:ph type="sldNum" sz="quarter" idx="5"/>
          </p:nvPr>
        </p:nvSpPr>
        <p:spPr/>
        <p:txBody>
          <a:bodyPr/>
          <a:lstStyle/>
          <a:p>
            <a:fld id="{576FF3D1-0F45-2240-9B47-75654C02E24A}" type="slidenum">
              <a:t>7</a:t>
            </a:fld>
            <a:endParaRPr lang="en-VN"/>
          </a:p>
        </p:txBody>
      </p:sp>
    </p:spTree>
    <p:extLst>
      <p:ext uri="{BB962C8B-B14F-4D97-AF65-F5344CB8AC3E}">
        <p14:creationId xmlns:p14="http://schemas.microsoft.com/office/powerpoint/2010/main" val="3006248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A9F3-2F46-F4BC-C608-B73E3BC81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902A2-C422-3E87-6FFE-FEA2A6EBD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F69F2-3DF3-5460-F057-60C6092BFD9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9A4EE7F-82E9-CB29-36D1-D2FF120F57CF}"/>
              </a:ext>
            </a:extLst>
          </p:cNvPr>
          <p:cNvSpPr>
            <a:spLocks noGrp="1"/>
          </p:cNvSpPr>
          <p:nvPr>
            <p:ph type="sldNum" sz="quarter" idx="5"/>
          </p:nvPr>
        </p:nvSpPr>
        <p:spPr/>
        <p:txBody>
          <a:bodyPr/>
          <a:lstStyle/>
          <a:p>
            <a:fld id="{576FF3D1-0F45-2240-9B47-75654C02E24A}" type="slidenum">
              <a:t>61</a:t>
            </a:fld>
            <a:endParaRPr lang="en-VN"/>
          </a:p>
        </p:txBody>
      </p:sp>
    </p:spTree>
    <p:extLst>
      <p:ext uri="{BB962C8B-B14F-4D97-AF65-F5344CB8AC3E}">
        <p14:creationId xmlns:p14="http://schemas.microsoft.com/office/powerpoint/2010/main" val="2828064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BA806-A305-8C66-5FDF-6FB9169C0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E401-6953-67DC-0255-B50DEB57E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0C682-D4E8-270A-56B1-CABFFBA7826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B489189-6F3D-841A-D854-601BD7476268}"/>
              </a:ext>
            </a:extLst>
          </p:cNvPr>
          <p:cNvSpPr>
            <a:spLocks noGrp="1"/>
          </p:cNvSpPr>
          <p:nvPr>
            <p:ph type="sldNum" sz="quarter" idx="5"/>
          </p:nvPr>
        </p:nvSpPr>
        <p:spPr/>
        <p:txBody>
          <a:bodyPr/>
          <a:lstStyle/>
          <a:p>
            <a:fld id="{576FF3D1-0F45-2240-9B47-75654C02E24A}" type="slidenum">
              <a:t>62</a:t>
            </a:fld>
            <a:endParaRPr lang="en-VN"/>
          </a:p>
        </p:txBody>
      </p:sp>
    </p:spTree>
    <p:extLst>
      <p:ext uri="{BB962C8B-B14F-4D97-AF65-F5344CB8AC3E}">
        <p14:creationId xmlns:p14="http://schemas.microsoft.com/office/powerpoint/2010/main" val="2492770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2AF7-250E-82B8-0826-0F556323A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1BC38-E98B-4A50-9CCA-D8C454094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D6C50-7447-2FE1-2113-E0770B9B86D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B94ACF3-49EF-9B30-80F4-DD561300A602}"/>
              </a:ext>
            </a:extLst>
          </p:cNvPr>
          <p:cNvSpPr>
            <a:spLocks noGrp="1"/>
          </p:cNvSpPr>
          <p:nvPr>
            <p:ph type="sldNum" sz="quarter" idx="5"/>
          </p:nvPr>
        </p:nvSpPr>
        <p:spPr/>
        <p:txBody>
          <a:bodyPr/>
          <a:lstStyle/>
          <a:p>
            <a:fld id="{576FF3D1-0F45-2240-9B47-75654C02E24A}" type="slidenum">
              <a:t>63</a:t>
            </a:fld>
            <a:endParaRPr lang="en-VN"/>
          </a:p>
        </p:txBody>
      </p:sp>
    </p:spTree>
    <p:extLst>
      <p:ext uri="{BB962C8B-B14F-4D97-AF65-F5344CB8AC3E}">
        <p14:creationId xmlns:p14="http://schemas.microsoft.com/office/powerpoint/2010/main" val="3263753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D0B23-73E8-4DF0-5FA8-0B79456D6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2F661-6778-9D1A-53B1-A9918A38B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2C719-C93D-5D24-681E-A159C48D25A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8C5C03D-3F80-97D3-9448-B188B1D1AA03}"/>
              </a:ext>
            </a:extLst>
          </p:cNvPr>
          <p:cNvSpPr>
            <a:spLocks noGrp="1"/>
          </p:cNvSpPr>
          <p:nvPr>
            <p:ph type="sldNum" sz="quarter" idx="5"/>
          </p:nvPr>
        </p:nvSpPr>
        <p:spPr/>
        <p:txBody>
          <a:bodyPr/>
          <a:lstStyle/>
          <a:p>
            <a:fld id="{576FF3D1-0F45-2240-9B47-75654C02E24A}" type="slidenum">
              <a:t>64</a:t>
            </a:fld>
            <a:endParaRPr lang="en-VN"/>
          </a:p>
        </p:txBody>
      </p:sp>
    </p:spTree>
    <p:extLst>
      <p:ext uri="{BB962C8B-B14F-4D97-AF65-F5344CB8AC3E}">
        <p14:creationId xmlns:p14="http://schemas.microsoft.com/office/powerpoint/2010/main" val="3011058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78F4-3C4A-7230-D9B3-243BD5300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29DF0-F2AD-5901-7539-5B1C4D25D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B189C-1E4D-4656-56B3-10D73CBC42C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33188BF-4D6F-30A0-05E0-AF5A2B2114DA}"/>
              </a:ext>
            </a:extLst>
          </p:cNvPr>
          <p:cNvSpPr>
            <a:spLocks noGrp="1"/>
          </p:cNvSpPr>
          <p:nvPr>
            <p:ph type="sldNum" sz="quarter" idx="5"/>
          </p:nvPr>
        </p:nvSpPr>
        <p:spPr/>
        <p:txBody>
          <a:bodyPr/>
          <a:lstStyle/>
          <a:p>
            <a:fld id="{576FF3D1-0F45-2240-9B47-75654C02E24A}" type="slidenum">
              <a:t>65</a:t>
            </a:fld>
            <a:endParaRPr lang="en-VN"/>
          </a:p>
        </p:txBody>
      </p:sp>
    </p:spTree>
    <p:extLst>
      <p:ext uri="{BB962C8B-B14F-4D97-AF65-F5344CB8AC3E}">
        <p14:creationId xmlns:p14="http://schemas.microsoft.com/office/powerpoint/2010/main" val="2389186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5AFB-E643-7D7C-ED6E-354117CC5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AE7B9-1E53-E051-D103-56C2317DD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20DF6-2713-3FB2-7320-98FB3BDA507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927D8D3-F706-74CA-2D40-A56ABDFDBD40}"/>
              </a:ext>
            </a:extLst>
          </p:cNvPr>
          <p:cNvSpPr>
            <a:spLocks noGrp="1"/>
          </p:cNvSpPr>
          <p:nvPr>
            <p:ph type="sldNum" sz="quarter" idx="5"/>
          </p:nvPr>
        </p:nvSpPr>
        <p:spPr/>
        <p:txBody>
          <a:bodyPr/>
          <a:lstStyle/>
          <a:p>
            <a:fld id="{576FF3D1-0F45-2240-9B47-75654C02E24A}" type="slidenum">
              <a:t>66</a:t>
            </a:fld>
            <a:endParaRPr lang="en-VN"/>
          </a:p>
        </p:txBody>
      </p:sp>
    </p:spTree>
    <p:extLst>
      <p:ext uri="{BB962C8B-B14F-4D97-AF65-F5344CB8AC3E}">
        <p14:creationId xmlns:p14="http://schemas.microsoft.com/office/powerpoint/2010/main" val="3175091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FD8C1-B5E3-F7D6-4C6F-003477F33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5A344-1D2A-815D-784B-01CA247CE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018E2-6D57-CBB8-C3FF-C07552D579F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398EC25-8F86-9682-F689-4A781642786A}"/>
              </a:ext>
            </a:extLst>
          </p:cNvPr>
          <p:cNvSpPr>
            <a:spLocks noGrp="1"/>
          </p:cNvSpPr>
          <p:nvPr>
            <p:ph type="sldNum" sz="quarter" idx="5"/>
          </p:nvPr>
        </p:nvSpPr>
        <p:spPr/>
        <p:txBody>
          <a:bodyPr/>
          <a:lstStyle/>
          <a:p>
            <a:fld id="{576FF3D1-0F45-2240-9B47-75654C02E24A}" type="slidenum">
              <a:t>67</a:t>
            </a:fld>
            <a:endParaRPr lang="en-VN"/>
          </a:p>
        </p:txBody>
      </p:sp>
    </p:spTree>
    <p:extLst>
      <p:ext uri="{BB962C8B-B14F-4D97-AF65-F5344CB8AC3E}">
        <p14:creationId xmlns:p14="http://schemas.microsoft.com/office/powerpoint/2010/main" val="3567821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39FA-F566-222E-A1C7-3C624EC28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BE85B-73A7-F257-6BD9-4451A2B17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B31EE-C735-7C05-A022-2AF28447DFE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43F3B5-0BBE-CEA9-67BF-3C3057DA3373}"/>
              </a:ext>
            </a:extLst>
          </p:cNvPr>
          <p:cNvSpPr>
            <a:spLocks noGrp="1"/>
          </p:cNvSpPr>
          <p:nvPr>
            <p:ph type="sldNum" sz="quarter" idx="5"/>
          </p:nvPr>
        </p:nvSpPr>
        <p:spPr/>
        <p:txBody>
          <a:bodyPr/>
          <a:lstStyle/>
          <a:p>
            <a:fld id="{576FF3D1-0F45-2240-9B47-75654C02E24A}" type="slidenum">
              <a:t>68</a:t>
            </a:fld>
            <a:endParaRPr lang="en-VN"/>
          </a:p>
        </p:txBody>
      </p:sp>
    </p:spTree>
    <p:extLst>
      <p:ext uri="{BB962C8B-B14F-4D97-AF65-F5344CB8AC3E}">
        <p14:creationId xmlns:p14="http://schemas.microsoft.com/office/powerpoint/2010/main" val="3735232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EE54-72E4-0235-0C65-D52A5BD4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93D41-7F7A-732A-14E2-B9ED8E25E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49A98-EB1A-E2B5-A405-58AE5EE0FD5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6BCD1AF-6F70-293C-DBCD-6BE6A9C2A783}"/>
              </a:ext>
            </a:extLst>
          </p:cNvPr>
          <p:cNvSpPr>
            <a:spLocks noGrp="1"/>
          </p:cNvSpPr>
          <p:nvPr>
            <p:ph type="sldNum" sz="quarter" idx="5"/>
          </p:nvPr>
        </p:nvSpPr>
        <p:spPr/>
        <p:txBody>
          <a:bodyPr/>
          <a:lstStyle/>
          <a:p>
            <a:fld id="{576FF3D1-0F45-2240-9B47-75654C02E24A}" type="slidenum">
              <a:t>69</a:t>
            </a:fld>
            <a:endParaRPr lang="en-VN"/>
          </a:p>
        </p:txBody>
      </p:sp>
    </p:spTree>
    <p:extLst>
      <p:ext uri="{BB962C8B-B14F-4D97-AF65-F5344CB8AC3E}">
        <p14:creationId xmlns:p14="http://schemas.microsoft.com/office/powerpoint/2010/main" val="17406783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D5CC-A11D-E74D-F798-4C2B871A2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3F14C-50CD-4F76-03FD-588A041E0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622AA-AFEA-BCD3-22B2-630C26AFF86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8337E3B-1EB5-F9AB-9451-A597C728D93E}"/>
              </a:ext>
            </a:extLst>
          </p:cNvPr>
          <p:cNvSpPr>
            <a:spLocks noGrp="1"/>
          </p:cNvSpPr>
          <p:nvPr>
            <p:ph type="sldNum" sz="quarter" idx="5"/>
          </p:nvPr>
        </p:nvSpPr>
        <p:spPr/>
        <p:txBody>
          <a:bodyPr/>
          <a:lstStyle/>
          <a:p>
            <a:fld id="{576FF3D1-0F45-2240-9B47-75654C02E24A}" type="slidenum">
              <a:t>70</a:t>
            </a:fld>
            <a:endParaRPr lang="en-VN"/>
          </a:p>
        </p:txBody>
      </p:sp>
    </p:spTree>
    <p:extLst>
      <p:ext uri="{BB962C8B-B14F-4D97-AF65-F5344CB8AC3E}">
        <p14:creationId xmlns:p14="http://schemas.microsoft.com/office/powerpoint/2010/main" val="7499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701B-52D7-F658-9106-917C12184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3C3CE-CA02-ED0D-A5DE-28689FCEC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1481F-2B68-57B4-3674-46A9558C04D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7650463-54AB-9738-FCF5-92882BC6C225}"/>
              </a:ext>
            </a:extLst>
          </p:cNvPr>
          <p:cNvSpPr>
            <a:spLocks noGrp="1"/>
          </p:cNvSpPr>
          <p:nvPr>
            <p:ph type="sldNum" sz="quarter" idx="5"/>
          </p:nvPr>
        </p:nvSpPr>
        <p:spPr/>
        <p:txBody>
          <a:bodyPr/>
          <a:lstStyle/>
          <a:p>
            <a:fld id="{576FF3D1-0F45-2240-9B47-75654C02E24A}" type="slidenum">
              <a:t>8</a:t>
            </a:fld>
            <a:endParaRPr lang="en-VN"/>
          </a:p>
        </p:txBody>
      </p:sp>
    </p:spTree>
    <p:extLst>
      <p:ext uri="{BB962C8B-B14F-4D97-AF65-F5344CB8AC3E}">
        <p14:creationId xmlns:p14="http://schemas.microsoft.com/office/powerpoint/2010/main" val="413854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620A-21CC-AD2C-F689-828EA0A6D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F6364-9F66-A4F3-D58C-227B6DD8D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2E386-D172-9C8F-DEC2-34811EF189E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D123A7B-9059-F9B6-8D6B-95254CE1867C}"/>
              </a:ext>
            </a:extLst>
          </p:cNvPr>
          <p:cNvSpPr>
            <a:spLocks noGrp="1"/>
          </p:cNvSpPr>
          <p:nvPr>
            <p:ph type="sldNum" sz="quarter" idx="5"/>
          </p:nvPr>
        </p:nvSpPr>
        <p:spPr/>
        <p:txBody>
          <a:bodyPr/>
          <a:lstStyle/>
          <a:p>
            <a:fld id="{576FF3D1-0F45-2240-9B47-75654C02E24A}" type="slidenum">
              <a:t>71</a:t>
            </a:fld>
            <a:endParaRPr lang="en-VN"/>
          </a:p>
        </p:txBody>
      </p:sp>
    </p:spTree>
    <p:extLst>
      <p:ext uri="{BB962C8B-B14F-4D97-AF65-F5344CB8AC3E}">
        <p14:creationId xmlns:p14="http://schemas.microsoft.com/office/powerpoint/2010/main" val="542171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B9CD3-4C6C-3F07-F44E-AF82DBA09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09EA9-F642-10E5-0EE4-7236A813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716FE-74F4-91E8-9D69-3013C1058FB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8A498D1-2714-AEBA-3840-6C59A016F9CB}"/>
              </a:ext>
            </a:extLst>
          </p:cNvPr>
          <p:cNvSpPr>
            <a:spLocks noGrp="1"/>
          </p:cNvSpPr>
          <p:nvPr>
            <p:ph type="sldNum" sz="quarter" idx="5"/>
          </p:nvPr>
        </p:nvSpPr>
        <p:spPr/>
        <p:txBody>
          <a:bodyPr/>
          <a:lstStyle/>
          <a:p>
            <a:fld id="{576FF3D1-0F45-2240-9B47-75654C02E24A}" type="slidenum">
              <a:t>72</a:t>
            </a:fld>
            <a:endParaRPr lang="en-VN"/>
          </a:p>
        </p:txBody>
      </p:sp>
    </p:spTree>
    <p:extLst>
      <p:ext uri="{BB962C8B-B14F-4D97-AF65-F5344CB8AC3E}">
        <p14:creationId xmlns:p14="http://schemas.microsoft.com/office/powerpoint/2010/main" val="25830999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E9D3-E154-BBAB-1F7C-E4D797FDF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3CC09-EA5C-ACC6-1C28-1907A033E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CA0ED-A1A2-F28A-719E-3155C25AF10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7C9EFB2-7A1C-7D20-0868-71117D89731E}"/>
              </a:ext>
            </a:extLst>
          </p:cNvPr>
          <p:cNvSpPr>
            <a:spLocks noGrp="1"/>
          </p:cNvSpPr>
          <p:nvPr>
            <p:ph type="sldNum" sz="quarter" idx="5"/>
          </p:nvPr>
        </p:nvSpPr>
        <p:spPr/>
        <p:txBody>
          <a:bodyPr/>
          <a:lstStyle/>
          <a:p>
            <a:fld id="{576FF3D1-0F45-2240-9B47-75654C02E24A}" type="slidenum">
              <a:t>73</a:t>
            </a:fld>
            <a:endParaRPr lang="en-VN"/>
          </a:p>
        </p:txBody>
      </p:sp>
    </p:spTree>
    <p:extLst>
      <p:ext uri="{BB962C8B-B14F-4D97-AF65-F5344CB8AC3E}">
        <p14:creationId xmlns:p14="http://schemas.microsoft.com/office/powerpoint/2010/main" val="15235136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D296-3A8A-47CC-5619-4906DAFFC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C24A1-2066-BDCA-5A30-FB4D5D3CB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E14B-A6B8-57B6-5C83-218F96E795A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32F5042-7600-E90B-5A90-6359AC0DC21A}"/>
              </a:ext>
            </a:extLst>
          </p:cNvPr>
          <p:cNvSpPr>
            <a:spLocks noGrp="1"/>
          </p:cNvSpPr>
          <p:nvPr>
            <p:ph type="sldNum" sz="quarter" idx="5"/>
          </p:nvPr>
        </p:nvSpPr>
        <p:spPr/>
        <p:txBody>
          <a:bodyPr/>
          <a:lstStyle/>
          <a:p>
            <a:fld id="{576FF3D1-0F45-2240-9B47-75654C02E24A}" type="slidenum">
              <a:t>74</a:t>
            </a:fld>
            <a:endParaRPr lang="en-VN"/>
          </a:p>
        </p:txBody>
      </p:sp>
    </p:spTree>
    <p:extLst>
      <p:ext uri="{BB962C8B-B14F-4D97-AF65-F5344CB8AC3E}">
        <p14:creationId xmlns:p14="http://schemas.microsoft.com/office/powerpoint/2010/main" val="1271446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817A-26CF-7525-FD1D-4FC11F4A5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C34C8-B4B6-AFB2-636E-58167D941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0DD4A-7CF6-4033-345F-380B1F0015A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BA8691F-C6A1-0104-9C3C-9B7B9F2A4A5E}"/>
              </a:ext>
            </a:extLst>
          </p:cNvPr>
          <p:cNvSpPr>
            <a:spLocks noGrp="1"/>
          </p:cNvSpPr>
          <p:nvPr>
            <p:ph type="sldNum" sz="quarter" idx="5"/>
          </p:nvPr>
        </p:nvSpPr>
        <p:spPr/>
        <p:txBody>
          <a:bodyPr/>
          <a:lstStyle/>
          <a:p>
            <a:fld id="{576FF3D1-0F45-2240-9B47-75654C02E24A}" type="slidenum">
              <a:t>75</a:t>
            </a:fld>
            <a:endParaRPr lang="en-VN"/>
          </a:p>
        </p:txBody>
      </p:sp>
    </p:spTree>
    <p:extLst>
      <p:ext uri="{BB962C8B-B14F-4D97-AF65-F5344CB8AC3E}">
        <p14:creationId xmlns:p14="http://schemas.microsoft.com/office/powerpoint/2010/main" val="1344081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86CD2-8D90-A86E-AC3C-DA2594D6F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CC4AE-98F1-DF1A-3768-4CA4A11F0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49E9D-B4D8-7675-7E8C-2B8039E05B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6A88115-AA9F-A3FF-792E-8E223398FE79}"/>
              </a:ext>
            </a:extLst>
          </p:cNvPr>
          <p:cNvSpPr>
            <a:spLocks noGrp="1"/>
          </p:cNvSpPr>
          <p:nvPr>
            <p:ph type="sldNum" sz="quarter" idx="5"/>
          </p:nvPr>
        </p:nvSpPr>
        <p:spPr/>
        <p:txBody>
          <a:bodyPr/>
          <a:lstStyle/>
          <a:p>
            <a:fld id="{576FF3D1-0F45-2240-9B47-75654C02E24A}" type="slidenum">
              <a:t>76</a:t>
            </a:fld>
            <a:endParaRPr lang="en-VN"/>
          </a:p>
        </p:txBody>
      </p:sp>
    </p:spTree>
    <p:extLst>
      <p:ext uri="{BB962C8B-B14F-4D97-AF65-F5344CB8AC3E}">
        <p14:creationId xmlns:p14="http://schemas.microsoft.com/office/powerpoint/2010/main" val="379973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E11A-709D-04E6-1244-858F7CF4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2D938-C71B-DAA7-F222-1C49AF0C8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E7CDD-4CC0-94A3-94D0-6A9E9D8858F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A05B5FB-A681-1184-3262-AE4C8E46C197}"/>
              </a:ext>
            </a:extLst>
          </p:cNvPr>
          <p:cNvSpPr>
            <a:spLocks noGrp="1"/>
          </p:cNvSpPr>
          <p:nvPr>
            <p:ph type="sldNum" sz="quarter" idx="5"/>
          </p:nvPr>
        </p:nvSpPr>
        <p:spPr/>
        <p:txBody>
          <a:bodyPr/>
          <a:lstStyle/>
          <a:p>
            <a:fld id="{576FF3D1-0F45-2240-9B47-75654C02E24A}" type="slidenum">
              <a:t>77</a:t>
            </a:fld>
            <a:endParaRPr lang="en-VN"/>
          </a:p>
        </p:txBody>
      </p:sp>
    </p:spTree>
    <p:extLst>
      <p:ext uri="{BB962C8B-B14F-4D97-AF65-F5344CB8AC3E}">
        <p14:creationId xmlns:p14="http://schemas.microsoft.com/office/powerpoint/2010/main" val="4195800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98B4-5CB3-F106-9C10-769DABB22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7CFD1-B60C-3576-98AD-0A912B9CB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7C62E-9CC5-B15B-0560-224B381CB74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3B60073-5889-7345-3B58-AD5B42F45172}"/>
              </a:ext>
            </a:extLst>
          </p:cNvPr>
          <p:cNvSpPr>
            <a:spLocks noGrp="1"/>
          </p:cNvSpPr>
          <p:nvPr>
            <p:ph type="sldNum" sz="quarter" idx="5"/>
          </p:nvPr>
        </p:nvSpPr>
        <p:spPr/>
        <p:txBody>
          <a:bodyPr/>
          <a:lstStyle/>
          <a:p>
            <a:fld id="{576FF3D1-0F45-2240-9B47-75654C02E24A}" type="slidenum">
              <a:t>78</a:t>
            </a:fld>
            <a:endParaRPr lang="en-VN"/>
          </a:p>
        </p:txBody>
      </p:sp>
    </p:spTree>
    <p:extLst>
      <p:ext uri="{BB962C8B-B14F-4D97-AF65-F5344CB8AC3E}">
        <p14:creationId xmlns:p14="http://schemas.microsoft.com/office/powerpoint/2010/main" val="165207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F7B9-1915-A720-A620-3BABF09EC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E97A6-C678-10C3-17E7-4C10F8E9F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EEFEA-D52B-81DC-FD82-554D497D967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3D76987-741B-8B14-8BC5-2635C4FACC81}"/>
              </a:ext>
            </a:extLst>
          </p:cNvPr>
          <p:cNvSpPr>
            <a:spLocks noGrp="1"/>
          </p:cNvSpPr>
          <p:nvPr>
            <p:ph type="sldNum" sz="quarter" idx="5"/>
          </p:nvPr>
        </p:nvSpPr>
        <p:spPr/>
        <p:txBody>
          <a:bodyPr/>
          <a:lstStyle/>
          <a:p>
            <a:fld id="{576FF3D1-0F45-2240-9B47-75654C02E24A}" type="slidenum">
              <a:t>9</a:t>
            </a:fld>
            <a:endParaRPr lang="en-VN"/>
          </a:p>
        </p:txBody>
      </p:sp>
    </p:spTree>
    <p:extLst>
      <p:ext uri="{BB962C8B-B14F-4D97-AF65-F5344CB8AC3E}">
        <p14:creationId xmlns:p14="http://schemas.microsoft.com/office/powerpoint/2010/main" val="41320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8085-C90A-9F1D-4492-AC0F22C1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3D56A-12CF-9D0D-3244-4DC973065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013A3-4FFE-2ACE-AC9B-90F30CF0A2D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0925B0C-058E-E341-D382-645010A40378}"/>
              </a:ext>
            </a:extLst>
          </p:cNvPr>
          <p:cNvSpPr>
            <a:spLocks noGrp="1"/>
          </p:cNvSpPr>
          <p:nvPr>
            <p:ph type="sldNum" sz="quarter" idx="5"/>
          </p:nvPr>
        </p:nvSpPr>
        <p:spPr/>
        <p:txBody>
          <a:bodyPr/>
          <a:lstStyle/>
          <a:p>
            <a:fld id="{576FF3D1-0F45-2240-9B47-75654C02E24A}" type="slidenum">
              <a:t>10</a:t>
            </a:fld>
            <a:endParaRPr lang="en-VN"/>
          </a:p>
        </p:txBody>
      </p:sp>
    </p:spTree>
    <p:extLst>
      <p:ext uri="{BB962C8B-B14F-4D97-AF65-F5344CB8AC3E}">
        <p14:creationId xmlns:p14="http://schemas.microsoft.com/office/powerpoint/2010/main" val="3262823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49E1-0E79-E426-382D-1B1213C50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42DB0-874D-573A-FAF5-E1E1B504C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7BD1B-AB8B-B662-20BA-8EFCDD6613B2}"/>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162332DA-B328-C938-C5CC-150A884B9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92F4-C033-8786-943E-2AE1C3273771}"/>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00899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605A-C9D9-3FEE-4AD7-93E29ECE6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640FCE-C444-FED9-4D9B-911BEFE9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A9C4A-29FB-8709-12DA-C4B70DE854EC}"/>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FDDD6E77-31D8-44C9-8C00-C85B1FBD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131BB-31B3-265D-7085-74DC5991AAE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77532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7958B-44E0-1781-BCCB-A1EADD44A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EE1AC-BA82-4227-EF6E-CD4C94528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4FCB6-CEB8-F8B1-0ACF-D57EE7B35017}"/>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EC264267-9C54-4B02-8EEA-5CA891411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CB251-E39D-B765-D0D9-DD43E8D38D4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98694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7693-B66D-3FF6-66FB-B2B66B9B5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D8C97-B2D4-9D9C-F7A8-115F22C5AB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C4265-6111-645E-966E-B831FDA6AFE9}"/>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F7DE0A0A-A8A5-760E-E5D5-68A445A84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C847C-376C-028A-DCDA-F438CA4C2E0A}"/>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121948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A4A-1448-BFB4-783B-B383569CF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4B3B29-C6AF-4859-0D81-048A8D8E7F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8660D-702B-4436-92F0-7E362647F91F}"/>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F121AB1F-50DC-799D-662D-6ABE6F9CF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C0759-C06B-BD43-A867-64E4943CB97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6885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B286-E109-DF56-3354-9EBB9B5AD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A1BC-FD2E-EC48-7F3D-EAE382EF6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1FB9B-4CC0-59F3-79CE-50BDB1CF5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B6D12A-6B6F-D96F-E37E-60E80B018217}"/>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6" name="Footer Placeholder 5">
            <a:extLst>
              <a:ext uri="{FF2B5EF4-FFF2-40B4-BE49-F238E27FC236}">
                <a16:creationId xmlns:a16="http://schemas.microsoft.com/office/drawing/2014/main" id="{6EAB1D1D-9984-1BE0-A9AE-482E21A1F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9D570-A79C-057C-6355-694323D92B8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1222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2E31-2F30-2FBC-B963-E9A07AEB3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ECD35A-8B39-BC77-3C19-54035D890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08F13-7339-18A8-8571-F9F2D86771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7706-1749-9278-F728-58B990AE4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4423B-8211-534A-22EC-BE8E0E770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9B804-1DE5-9C35-6F81-3A293D1A90F7}"/>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8" name="Footer Placeholder 7">
            <a:extLst>
              <a:ext uri="{FF2B5EF4-FFF2-40B4-BE49-F238E27FC236}">
                <a16:creationId xmlns:a16="http://schemas.microsoft.com/office/drawing/2014/main" id="{171D4FF6-84CE-0494-D968-CE07AA6D3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568B0D-5839-7A38-CE68-9BEFDA69F38E}"/>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370576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FDC7-1509-15E3-FC6B-805EA76BD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55E65-38EA-9E43-0C6D-EB82CBCB3444}"/>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4" name="Footer Placeholder 3">
            <a:extLst>
              <a:ext uri="{FF2B5EF4-FFF2-40B4-BE49-F238E27FC236}">
                <a16:creationId xmlns:a16="http://schemas.microsoft.com/office/drawing/2014/main" id="{01EC6B55-0201-1312-335A-069E8331F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A86EF-5BE7-951E-E1F1-DB496365FBE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2919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77714-1AE4-D06D-041E-70C6F3BE0678}"/>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3" name="Footer Placeholder 2">
            <a:extLst>
              <a:ext uri="{FF2B5EF4-FFF2-40B4-BE49-F238E27FC236}">
                <a16:creationId xmlns:a16="http://schemas.microsoft.com/office/drawing/2014/main" id="{964B493B-9D46-0485-1C7C-EC89D1B99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C5D092-CD68-93A5-D410-D8D9F0F32E3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84488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8FCC-59F7-002F-887A-3AE9E3CA3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E3BF3-66ED-D5F7-4D10-42A1711BC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1EEA8-D320-6867-9BA6-758966E3F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F5B38-62A1-CE82-8A74-5434C0A4131B}"/>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6" name="Footer Placeholder 5">
            <a:extLst>
              <a:ext uri="{FF2B5EF4-FFF2-40B4-BE49-F238E27FC236}">
                <a16:creationId xmlns:a16="http://schemas.microsoft.com/office/drawing/2014/main" id="{B65B5D93-06AF-21CA-460C-74E6E8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5CCB2-2362-5C44-3188-75821D5703E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24750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F888-87D6-FE2D-6CB5-C363685D3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4AE296-04DC-6316-72BF-93486EDBC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E4AC3-BDF1-C463-09B8-B7AACAA77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8EDC2-B5DC-02FD-C84A-A77A922DA504}"/>
              </a:ext>
            </a:extLst>
          </p:cNvPr>
          <p:cNvSpPr>
            <a:spLocks noGrp="1"/>
          </p:cNvSpPr>
          <p:nvPr>
            <p:ph type="dt" sz="half" idx="10"/>
          </p:nvPr>
        </p:nvSpPr>
        <p:spPr/>
        <p:txBody>
          <a:bodyPr/>
          <a:lstStyle/>
          <a:p>
            <a:fld id="{BAA8DE05-51EE-4692-B197-877FA1DAAAED}" type="datetimeFigureOut">
              <a:rPr lang="en-US" smtClean="0"/>
              <a:t>1/18/26</a:t>
            </a:fld>
            <a:endParaRPr lang="en-US"/>
          </a:p>
        </p:txBody>
      </p:sp>
      <p:sp>
        <p:nvSpPr>
          <p:cNvPr id="6" name="Footer Placeholder 5">
            <a:extLst>
              <a:ext uri="{FF2B5EF4-FFF2-40B4-BE49-F238E27FC236}">
                <a16:creationId xmlns:a16="http://schemas.microsoft.com/office/drawing/2014/main" id="{3193FCE8-2ECF-C3F9-9FBA-7159C1FE7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C1A29-C80D-1CF9-8B56-52DE889EC456}"/>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7712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09D87-B60C-2F4C-DA19-BB04307F5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374F2-0FF1-114D-5529-1A4E23665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AB11-252C-AF3A-1868-D64F46A9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8DE05-51EE-4692-B197-877FA1DAAAED}" type="datetimeFigureOut">
              <a:rPr lang="en-US" smtClean="0"/>
              <a:t>1/18/26</a:t>
            </a:fld>
            <a:endParaRPr lang="en-US"/>
          </a:p>
        </p:txBody>
      </p:sp>
      <p:sp>
        <p:nvSpPr>
          <p:cNvPr id="5" name="Footer Placeholder 4">
            <a:extLst>
              <a:ext uri="{FF2B5EF4-FFF2-40B4-BE49-F238E27FC236}">
                <a16:creationId xmlns:a16="http://schemas.microsoft.com/office/drawing/2014/main" id="{E54987AE-9E20-DF1B-0ECB-89583BCE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B754B6-F244-E0B6-9D65-0E3B11C545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72391D-08EA-4D13-AA34-90E6B0650B1C}" type="slidenum">
              <a:rPr lang="en-US" smtClean="0"/>
              <a:t>‹#›</a:t>
            </a:fld>
            <a:endParaRPr lang="en-US"/>
          </a:p>
        </p:txBody>
      </p:sp>
    </p:spTree>
    <p:extLst>
      <p:ext uri="{BB962C8B-B14F-4D97-AF65-F5344CB8AC3E}">
        <p14:creationId xmlns:p14="http://schemas.microsoft.com/office/powerpoint/2010/main" val="70480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2DBD-CB83-55BD-128C-2C66E47798F8}"/>
              </a:ext>
            </a:extLst>
          </p:cNvPr>
          <p:cNvSpPr>
            <a:spLocks noGrp="1"/>
          </p:cNvSpPr>
          <p:nvPr>
            <p:ph type="ctrTitle"/>
          </p:nvPr>
        </p:nvSpPr>
        <p:spPr/>
        <p:txBody>
          <a:bodyPr/>
          <a:lstStyle/>
          <a:p>
            <a:r>
              <a:rPr lang="en-US"/>
              <a:t>Java SE 17 – Presentation</a:t>
            </a:r>
          </a:p>
        </p:txBody>
      </p:sp>
      <p:sp>
        <p:nvSpPr>
          <p:cNvPr id="3" name="Subtitle 2">
            <a:extLst>
              <a:ext uri="{FF2B5EF4-FFF2-40B4-BE49-F238E27FC236}">
                <a16:creationId xmlns:a16="http://schemas.microsoft.com/office/drawing/2014/main" id="{96DD8BC4-D539-661E-8A88-53AF6C208F93}"/>
              </a:ext>
            </a:extLst>
          </p:cNvPr>
          <p:cNvSpPr>
            <a:spLocks noGrp="1"/>
          </p:cNvSpPr>
          <p:nvPr>
            <p:ph type="subTitle" idx="1"/>
          </p:nvPr>
        </p:nvSpPr>
        <p:spPr/>
        <p:txBody>
          <a:bodyPr/>
          <a:lstStyle/>
          <a:p>
            <a:r>
              <a:rPr lang="en-US"/>
              <a:t>Chapter 14 - IO</a:t>
            </a:r>
          </a:p>
        </p:txBody>
      </p:sp>
    </p:spTree>
    <p:extLst>
      <p:ext uri="{BB962C8B-B14F-4D97-AF65-F5344CB8AC3E}">
        <p14:creationId xmlns:p14="http://schemas.microsoft.com/office/powerpoint/2010/main" val="24373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C21AB-5EA9-0B2D-C5A7-AF425E7FFF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B9A17-6A1F-832B-A50F-DEAD88063B4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B3B1EBC-1720-7185-504E-EE0FD70F914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IO and NIO.2 relationships</a:t>
            </a:r>
          </a:p>
          <a:p>
            <a:pPr algn="l"/>
            <a:r>
              <a:rPr lang="en-US" sz="1800">
                <a:sym typeface="Wingdings" pitchFamily="2" charset="2"/>
              </a:rPr>
              <a:t>- The model of ... library is much smaller and we just need to understand the ... class. On the other hand, NIO.2 has more ... and uses a lot of ... method. Many interactions in the ... library are related to .../... and .../factory class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24059CAF-7E5A-5D73-5E90-A536EC213C52}"/>
              </a:ext>
            </a:extLst>
          </p:cNvPr>
          <p:cNvPicPr>
            <a:picLocks noChangeAspect="1"/>
          </p:cNvPicPr>
          <p:nvPr/>
        </p:nvPicPr>
        <p:blipFill>
          <a:blip r:embed="rId3"/>
          <a:stretch>
            <a:fillRect/>
          </a:stretch>
        </p:blipFill>
        <p:spPr>
          <a:xfrm>
            <a:off x="2209800" y="2059231"/>
            <a:ext cx="7772400" cy="2739537"/>
          </a:xfrm>
          <a:prstGeom prst="rect">
            <a:avLst/>
          </a:prstGeom>
        </p:spPr>
      </p:pic>
    </p:spTree>
    <p:extLst>
      <p:ext uri="{BB962C8B-B14F-4D97-AF65-F5344CB8AC3E}">
        <p14:creationId xmlns:p14="http://schemas.microsoft.com/office/powerpoint/2010/main" val="3271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C1B7-0BF4-4FF1-30DE-73B1A14F96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249D6F9-5093-66C1-EA8C-31290210395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6436582-52FE-E0A9-E1E3-8F40FCDF1A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An easy way to remember this is that ... plural ... singular ...</a:t>
            </a:r>
          </a:p>
          <a:p>
            <a:pPr algn="l"/>
            <a:r>
              <a:rPr lang="en-US" sz="1800">
                <a:sym typeface="Wingdings" pitchFamily="2" charset="2"/>
              </a:rPr>
              <a:t>– ... is an IO class while ... is a helper class (... works with ... interface, not with ... instance). These 2 APIs are completely different</a:t>
            </a:r>
          </a:p>
          <a:p>
            <a:pPr algn="l"/>
            <a:r>
              <a:rPr lang="en-US" sz="1800">
                <a:sym typeface="Wingdings" pitchFamily="2" charset="2"/>
              </a:rPr>
              <a:t>- Remember that ... method works with ... and ... method must have ...</a:t>
            </a:r>
          </a:p>
        </p:txBody>
      </p:sp>
    </p:spTree>
    <p:extLst>
      <p:ext uri="{BB962C8B-B14F-4D97-AF65-F5344CB8AC3E}">
        <p14:creationId xmlns:p14="http://schemas.microsoft.com/office/powerpoint/2010/main" val="171505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1135B-5AAA-043D-F580-EB8BC675E92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1B088F2-BE5C-5F11-3218-0DAA6FB02E7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655FAD7-B01D-FF44-9D21-9C2CFD7E94C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b="1">
              <a:sym typeface="Wingdings" pitchFamily="2" charset="2"/>
            </a:endParaRPr>
          </a:p>
        </p:txBody>
      </p:sp>
      <p:pic>
        <p:nvPicPr>
          <p:cNvPr id="2" name="Picture 1">
            <a:extLst>
              <a:ext uri="{FF2B5EF4-FFF2-40B4-BE49-F238E27FC236}">
                <a16:creationId xmlns:a16="http://schemas.microsoft.com/office/drawing/2014/main" id="{C19369E6-C4BB-6DDD-8839-C23C4F9372FD}"/>
              </a:ext>
            </a:extLst>
          </p:cNvPr>
          <p:cNvPicPr>
            <a:picLocks noChangeAspect="1"/>
          </p:cNvPicPr>
          <p:nvPr/>
        </p:nvPicPr>
        <p:blipFill>
          <a:blip r:embed="rId3"/>
          <a:stretch>
            <a:fillRect/>
          </a:stretch>
        </p:blipFill>
        <p:spPr>
          <a:xfrm>
            <a:off x="1877784" y="520700"/>
            <a:ext cx="7772400" cy="6144480"/>
          </a:xfrm>
          <a:prstGeom prst="rect">
            <a:avLst/>
          </a:prstGeom>
        </p:spPr>
      </p:pic>
    </p:spTree>
    <p:extLst>
      <p:ext uri="{BB962C8B-B14F-4D97-AF65-F5344CB8AC3E}">
        <p14:creationId xmlns:p14="http://schemas.microsoft.com/office/powerpoint/2010/main" val="134253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B75FB-5A6A-2814-E234-88D66B79254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7E3ACFA-ED07-5E35-C540-B706E329BE9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1E41E1D-060E-D5F9-776E-F433D00BB51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Operating on File and Path</a:t>
            </a:r>
            <a:endParaRPr lang="en-US" sz="1800">
              <a:sym typeface="Wingdings" pitchFamily="2" charset="2"/>
            </a:endParaRPr>
          </a:p>
          <a:p>
            <a:pPr algn="l"/>
            <a:r>
              <a:rPr lang="en-US" sz="1800">
                <a:sym typeface="Wingdings" pitchFamily="2" charset="2"/>
              </a:rPr>
              <a:t>- Now we know how to create ... and .., now we will learn how ...</a:t>
            </a:r>
          </a:p>
          <a:p>
            <a:pPr algn="l"/>
            <a:r>
              <a:rPr lang="en-US" sz="1800" b="1">
                <a:sym typeface="Wingdings" pitchFamily="2" charset="2"/>
              </a:rPr>
              <a:t>Using shared functionality</a:t>
            </a:r>
          </a:p>
          <a:p>
            <a:pPr algn="l"/>
            <a:r>
              <a:rPr lang="en-US" sz="1800">
                <a:sym typeface="Wingdings" pitchFamily="2" charset="2"/>
              </a:rPr>
              <a:t>- There are many operations ... both ... and ... library</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B4C05EC4-ED2A-C239-1B49-8F460E11A8E8}"/>
              </a:ext>
            </a:extLst>
          </p:cNvPr>
          <p:cNvPicPr>
            <a:picLocks noChangeAspect="1"/>
          </p:cNvPicPr>
          <p:nvPr/>
        </p:nvPicPr>
        <p:blipFill>
          <a:blip r:embed="rId3"/>
          <a:stretch>
            <a:fillRect/>
          </a:stretch>
        </p:blipFill>
        <p:spPr>
          <a:xfrm>
            <a:off x="2209800" y="2338490"/>
            <a:ext cx="7772400" cy="2815003"/>
          </a:xfrm>
          <a:prstGeom prst="rect">
            <a:avLst/>
          </a:prstGeom>
        </p:spPr>
      </p:pic>
      <p:sp>
        <p:nvSpPr>
          <p:cNvPr id="5" name="Rectangle 4">
            <a:extLst>
              <a:ext uri="{FF2B5EF4-FFF2-40B4-BE49-F238E27FC236}">
                <a16:creationId xmlns:a16="http://schemas.microsoft.com/office/drawing/2014/main" id="{86B552BE-6C29-BEB1-5E25-262EBB8528E3}"/>
              </a:ext>
            </a:extLst>
          </p:cNvPr>
          <p:cNvSpPr/>
          <p:nvPr/>
        </p:nvSpPr>
        <p:spPr>
          <a:xfrm>
            <a:off x="2316480" y="3535680"/>
            <a:ext cx="3108960" cy="13045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0325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418AE-FE69-78E0-04CC-91F53898BA8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2BAA4D-169C-3C0D-6496-76B476CDF83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BF920B4-278A-BD14-1174-7ED6C8CDDE7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75B0E27F-D4AB-4A04-1349-5BA32D850481}"/>
              </a:ext>
            </a:extLst>
          </p:cNvPr>
          <p:cNvPicPr>
            <a:picLocks noChangeAspect="1"/>
          </p:cNvPicPr>
          <p:nvPr/>
        </p:nvPicPr>
        <p:blipFill>
          <a:blip r:embed="rId3"/>
          <a:stretch>
            <a:fillRect/>
          </a:stretch>
        </p:blipFill>
        <p:spPr>
          <a:xfrm>
            <a:off x="2209800" y="1087395"/>
            <a:ext cx="7772400" cy="4683210"/>
          </a:xfrm>
          <a:prstGeom prst="rect">
            <a:avLst/>
          </a:prstGeom>
        </p:spPr>
      </p:pic>
      <p:sp>
        <p:nvSpPr>
          <p:cNvPr id="7" name="Rectangle 6">
            <a:extLst>
              <a:ext uri="{FF2B5EF4-FFF2-40B4-BE49-F238E27FC236}">
                <a16:creationId xmlns:a16="http://schemas.microsoft.com/office/drawing/2014/main" id="{52BDEB29-7422-B797-AF74-3C42AF0FFBEA}"/>
              </a:ext>
            </a:extLst>
          </p:cNvPr>
          <p:cNvSpPr/>
          <p:nvPr/>
        </p:nvSpPr>
        <p:spPr>
          <a:xfrm>
            <a:off x="2267712" y="2097024"/>
            <a:ext cx="1548384" cy="3291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8258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97AA-E7C0-7951-6D2D-453F3B5BCDB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0CCC13-96AF-F839-AEA1-8D8FF193539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66F3630-B3BB-8E7A-909B-6A54FE3E29C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163BF6A9-CC96-67D4-D6AF-ED4D4E74A370}"/>
              </a:ext>
            </a:extLst>
          </p:cNvPr>
          <p:cNvPicPr>
            <a:picLocks noChangeAspect="1"/>
          </p:cNvPicPr>
          <p:nvPr/>
        </p:nvPicPr>
        <p:blipFill>
          <a:blip r:embed="rId3"/>
          <a:stretch>
            <a:fillRect/>
          </a:stretch>
        </p:blipFill>
        <p:spPr>
          <a:xfrm>
            <a:off x="1877784" y="520700"/>
            <a:ext cx="7772400" cy="6027063"/>
          </a:xfrm>
          <a:prstGeom prst="rect">
            <a:avLst/>
          </a:prstGeom>
        </p:spPr>
      </p:pic>
      <p:sp>
        <p:nvSpPr>
          <p:cNvPr id="5" name="Rectangle 4">
            <a:extLst>
              <a:ext uri="{FF2B5EF4-FFF2-40B4-BE49-F238E27FC236}">
                <a16:creationId xmlns:a16="http://schemas.microsoft.com/office/drawing/2014/main" id="{5803CE3A-FFBB-C390-5E3B-01001B79A69A}"/>
              </a:ext>
            </a:extLst>
          </p:cNvPr>
          <p:cNvSpPr/>
          <p:nvPr/>
        </p:nvSpPr>
        <p:spPr>
          <a:xfrm>
            <a:off x="1975104" y="1572768"/>
            <a:ext cx="1511808" cy="4464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3851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09F2-E6D4-8C72-CEF3-0B6C0EB254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EE3D08-42F6-94C4-AF68-810FB1E5C32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54B49A0-EAAD-25E2-6A83-2E66E089424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a:t>
            </a:r>
          </a:p>
          <a:p>
            <a:pPr algn="l"/>
            <a:r>
              <a:rPr lang="en-US" sz="1800">
                <a:sym typeface="Wingdings" pitchFamily="2" charset="2"/>
              </a:rPr>
              <a:t>- On Windows, the ... system use "\" for ... so in Java we have to use "\\" because of ... But Java ... will read this as "\"</a:t>
            </a:r>
          </a:p>
          <a:p>
            <a:pPr algn="l"/>
            <a:r>
              <a:rPr lang="en-US" sz="1800">
                <a:sym typeface="Wingdings" pitchFamily="2" charset="2"/>
              </a:rPr>
              <a:t>- Now, we will rewrite ...</a:t>
            </a:r>
          </a:p>
          <a:p>
            <a:pPr algn="l"/>
            <a:r>
              <a:rPr lang="en-US" sz="1800">
                <a:sym typeface="Wingdings" pitchFamily="2" charset="2"/>
              </a:rPr>
              <a:t>(code illustration snippet 7)</a:t>
            </a:r>
          </a:p>
          <a:p>
            <a:pPr algn="l"/>
            <a:r>
              <a:rPr lang="en-US" sz="1800" b="1">
                <a:sym typeface="Wingdings" pitchFamily="2" charset="2"/>
              </a:rPr>
              <a:t>Closing the Stream</a:t>
            </a:r>
          </a:p>
          <a:p>
            <a:pPr algn="l"/>
            <a:r>
              <a:rPr lang="en-US" sz="1800">
                <a:sym typeface="Wingdings" pitchFamily="2" charset="2"/>
              </a:rPr>
              <a:t>- We can see that our previous example, we put the ... object in try .... NIO.2 ...-based method will open a ... to the ... system and this connection must be ... or else a ... event might happen.</a:t>
            </a:r>
          </a:p>
          <a:p>
            <a:pPr algn="l"/>
            <a:r>
              <a:rPr lang="en-US" sz="1800">
                <a:sym typeface="Wingdings" pitchFamily="2" charset="2"/>
              </a:rPr>
              <a:t>- Resource leak in ... system means other ... can't ... until ....</a:t>
            </a:r>
          </a:p>
          <a:p>
            <a:pPr algn="l"/>
            <a:r>
              <a:rPr lang="en-US" sz="1800">
                <a:sym typeface="Wingdings" pitchFamily="2" charset="2"/>
              </a:rPr>
              <a:t>- If we assume that the ... operation on the ... will close the ... then we are making a mistake. There are many debates around this and the side who supports mannual ... won</a:t>
            </a:r>
          </a:p>
          <a:p>
            <a:pPr algn="l"/>
            <a:r>
              <a:rPr lang="en-US" sz="1800">
                <a:sym typeface="Wingdings" pitchFamily="2" charset="2"/>
              </a:rPr>
              <a:t>– On the bright side, only Stream that ... will need to be, all Stream that we ... </a:t>
            </a:r>
          </a:p>
          <a:p>
            <a:pPr algn="l"/>
            <a:r>
              <a:rPr lang="en-US" sz="1800">
                <a:sym typeface="Wingdings" pitchFamily="2" charset="2"/>
              </a:rPr>
              <a:t>- Finally, exams will never close ... properly, we just need to know to put ... in the try ...</a:t>
            </a:r>
          </a:p>
          <a:p>
            <a:pPr algn="l"/>
            <a:r>
              <a:rPr lang="en-US" sz="1800" b="1">
                <a:sym typeface="Wingdings" pitchFamily="2" charset="2"/>
              </a:rPr>
              <a:t>Handling methods that declare IOException</a:t>
            </a:r>
          </a:p>
          <a:p>
            <a:pPr algn="l"/>
            <a:r>
              <a:rPr lang="en-US" sz="1800">
                <a:sym typeface="Wingdings" pitchFamily="2" charset="2"/>
              </a:rPr>
              <a:t>- There are many methods in this chapter ..., here are some of the common</a:t>
            </a:r>
          </a:p>
          <a:p>
            <a:pPr algn="l"/>
            <a:r>
              <a:rPr lang="en-US" sz="1800">
                <a:sym typeface="Wingdings" pitchFamily="2" charset="2"/>
              </a:rPr>
              <a:t>+) Loss of ... to the ... system 	+) ... exists but can't be....</a:t>
            </a:r>
          </a:p>
          <a:p>
            <a:pPr algn="l"/>
            <a:r>
              <a:rPr lang="en-US" sz="1800">
                <a:sym typeface="Wingdings" pitchFamily="2" charset="2"/>
              </a:rPr>
              <a:t>+) .../... exists but ...		+) .../... required but not ...</a:t>
            </a:r>
          </a:p>
        </p:txBody>
      </p:sp>
    </p:spTree>
    <p:extLst>
      <p:ext uri="{BB962C8B-B14F-4D97-AF65-F5344CB8AC3E}">
        <p14:creationId xmlns:p14="http://schemas.microsoft.com/office/powerpoint/2010/main" val="376649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1CDAD-E9E6-FAB2-2207-27009E7D80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391D48-0CE4-4533-714F-4348BA694C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CEA30B9-3D52-948B-3D89-E040E1C2726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All methods that .../... the .../... in the ... class usually throws. But there are exceptions to this case (for example, method ...() doesn't throws be cause if it throws ...)</a:t>
            </a:r>
          </a:p>
          <a:p>
            <a:pPr algn="l"/>
            <a:r>
              <a:rPr lang="en-US" sz="1800">
                <a:sym typeface="Wingdings" pitchFamily="2" charset="2"/>
              </a:rPr>
              <a:t>– Just remember that if a method throws ..., it means that the ... must be ...</a:t>
            </a:r>
          </a:p>
          <a:p>
            <a:pPr algn="l"/>
            <a:r>
              <a:rPr lang="en-US" sz="1800" b="1">
                <a:sym typeface="Wingdings" pitchFamily="2" charset="2"/>
              </a:rPr>
              <a:t>Providing NIO.2 optional Parameters</a:t>
            </a:r>
          </a:p>
          <a:p>
            <a:pPr algn="l"/>
            <a:r>
              <a:rPr lang="en-US" sz="1800">
                <a:sym typeface="Wingdings" pitchFamily="2" charset="2"/>
              </a:rPr>
              <a:t>- Many methods in NIO.2 has varargs to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D43ED13-AC0F-E670-F008-8291D237941C}"/>
              </a:ext>
            </a:extLst>
          </p:cNvPr>
          <p:cNvPicPr>
            <a:picLocks noChangeAspect="1"/>
          </p:cNvPicPr>
          <p:nvPr/>
        </p:nvPicPr>
        <p:blipFill>
          <a:blip r:embed="rId3"/>
          <a:stretch>
            <a:fillRect/>
          </a:stretch>
        </p:blipFill>
        <p:spPr>
          <a:xfrm>
            <a:off x="2209800" y="2547335"/>
            <a:ext cx="7772400" cy="3714049"/>
          </a:xfrm>
          <a:prstGeom prst="rect">
            <a:avLst/>
          </a:prstGeom>
        </p:spPr>
      </p:pic>
      <p:sp>
        <p:nvSpPr>
          <p:cNvPr id="5" name="Rectangle 4">
            <a:extLst>
              <a:ext uri="{FF2B5EF4-FFF2-40B4-BE49-F238E27FC236}">
                <a16:creationId xmlns:a16="http://schemas.microsoft.com/office/drawing/2014/main" id="{B50E6D8C-23B0-665D-711B-B4DED61B0DAF}"/>
              </a:ext>
            </a:extLst>
          </p:cNvPr>
          <p:cNvSpPr/>
          <p:nvPr/>
        </p:nvSpPr>
        <p:spPr>
          <a:xfrm>
            <a:off x="7827264" y="3429000"/>
            <a:ext cx="1816608" cy="2608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4559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E0AC-C85C-E0F6-4E05-2BAF58F6B2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21D79B-CDDE-5A4E-B74D-80818F05F47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8B0A13D-427C-5F7A-CEC4-0FE80C3CEB6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7F8B488-B5C1-F37F-B491-3D28F9E5A28C}"/>
              </a:ext>
            </a:extLst>
          </p:cNvPr>
          <p:cNvPicPr>
            <a:picLocks noChangeAspect="1"/>
          </p:cNvPicPr>
          <p:nvPr/>
        </p:nvPicPr>
        <p:blipFill>
          <a:blip r:embed="rId3"/>
          <a:stretch>
            <a:fillRect/>
          </a:stretch>
        </p:blipFill>
        <p:spPr>
          <a:xfrm>
            <a:off x="1877784" y="820738"/>
            <a:ext cx="7772400" cy="5513753"/>
          </a:xfrm>
          <a:prstGeom prst="rect">
            <a:avLst/>
          </a:prstGeom>
        </p:spPr>
      </p:pic>
      <p:sp>
        <p:nvSpPr>
          <p:cNvPr id="7" name="Rectangle 6">
            <a:extLst>
              <a:ext uri="{FF2B5EF4-FFF2-40B4-BE49-F238E27FC236}">
                <a16:creationId xmlns:a16="http://schemas.microsoft.com/office/drawing/2014/main" id="{C6E14CE3-CB21-4ABB-C891-B9E0951ED73A}"/>
              </a:ext>
            </a:extLst>
          </p:cNvPr>
          <p:cNvSpPr/>
          <p:nvPr/>
        </p:nvSpPr>
        <p:spPr>
          <a:xfrm>
            <a:off x="7144512" y="1865376"/>
            <a:ext cx="1877568" cy="417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7549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C874D-6533-A35F-7B74-0B7A0DA2A1E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F447A4-6469-C3DC-F994-E560D9D5E2D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C6DEB8-5D9A-CA72-24EF-E8B4BEB83D6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Except the ...() and ...() methods, we won't discuss about the ... when introducing new ...</a:t>
            </a:r>
          </a:p>
          <a:p>
            <a:pPr algn="l"/>
            <a:r>
              <a:rPr lang="en-US" sz="1800">
                <a:sym typeface="Wingdings" pitchFamily="2" charset="2"/>
              </a:rPr>
              <a:t>(code illustration snippet 8)</a:t>
            </a:r>
          </a:p>
          <a:p>
            <a:pPr algn="l"/>
            <a:r>
              <a:rPr lang="en-US" sz="1800">
                <a:sym typeface="Wingdings" pitchFamily="2" charset="2"/>
              </a:rPr>
              <a:t>- If we don't use ... enum =&gt; if the path is the ... =&gt; ..., if the path is the ... =&gt; ...</a:t>
            </a:r>
          </a:p>
          <a:p>
            <a:pPr algn="l"/>
            <a:r>
              <a:rPr lang="en-US" sz="1800">
                <a:sym typeface="Wingdings" pitchFamily="2" charset="2"/>
              </a:rPr>
              <a:t>– If we use ... enum =&gt; it will check whether ...</a:t>
            </a:r>
          </a:p>
          <a:p>
            <a:pPr algn="l"/>
            <a:r>
              <a:rPr lang="en-US" sz="1800">
                <a:sym typeface="Wingdings" pitchFamily="2" charset="2"/>
              </a:rPr>
              <a:t>– Notice that there are some ... that implement ... =&gt; It means that some methods can be used with multiple ... (for example, the method move() accept 1 CopyOption ... =&gt; we can use multiple ...)</a:t>
            </a:r>
          </a:p>
          <a:p>
            <a:pPr algn="l"/>
            <a:r>
              <a:rPr lang="en-US" sz="1800">
                <a:sym typeface="Wingdings" pitchFamily="2" charset="2"/>
              </a:rPr>
              <a:t>(code illustration snippet 9)</a:t>
            </a:r>
          </a:p>
          <a:p>
            <a:pPr algn="l"/>
            <a:r>
              <a:rPr lang="en-US" sz="1800" b="1">
                <a:sym typeface="Wingdings" pitchFamily="2" charset="2"/>
              </a:rPr>
              <a:t>Interacting with NIO.2 Path</a:t>
            </a:r>
          </a:p>
          <a:p>
            <a:pPr algn="l"/>
            <a:r>
              <a:rPr lang="en-US" sz="1800">
                <a:sym typeface="Wingdings" pitchFamily="2" charset="2"/>
              </a:rPr>
              <a:t>- Just like String, Path is ... =&gt; the following example shows lost ... because ...</a:t>
            </a:r>
          </a:p>
          <a:p>
            <a:pPr algn="l"/>
            <a:r>
              <a:rPr lang="en-US" sz="1800">
                <a:sym typeface="Wingdings" pitchFamily="2" charset="2"/>
              </a:rPr>
              <a:t>(code illustration snippet 10)</a:t>
            </a:r>
          </a:p>
          <a:p>
            <a:pPr algn="l"/>
            <a:r>
              <a:rPr lang="en-US" sz="1800">
                <a:sym typeface="Wingdings" pitchFamily="2" charset="2"/>
              </a:rPr>
              <a:t>- Methods in the ... interface will mutate the ... in some way and return a ... =&gt; allowing to be ...</a:t>
            </a:r>
          </a:p>
          <a:p>
            <a:pPr algn="l"/>
            <a:r>
              <a:rPr lang="en-US" sz="1800">
                <a:sym typeface="Wingdings" pitchFamily="2" charset="2"/>
              </a:rPr>
              <a:t>(code illustration snippet 11)</a:t>
            </a:r>
          </a:p>
          <a:p>
            <a:pPr algn="l"/>
            <a:r>
              <a:rPr lang="en-US" sz="1800" b="1">
                <a:sym typeface="Wingdings" pitchFamily="2" charset="2"/>
              </a:rPr>
              <a:t>Viewing the Path</a:t>
            </a:r>
          </a:p>
          <a:p>
            <a:pPr algn="l"/>
            <a:r>
              <a:rPr lang="en-US" sz="1800">
                <a:sym typeface="Wingdings" pitchFamily="2" charset="2"/>
              </a:rPr>
              <a:t>- ... interface has 3 methods</a:t>
            </a:r>
          </a:p>
          <a:p>
            <a:pPr algn="l"/>
            <a:r>
              <a:rPr lang="en-US" sz="1800">
                <a:sym typeface="Wingdings" pitchFamily="2" charset="2"/>
              </a:rPr>
              <a:t>+) ... is used to return a String .... In fact, it is the only method in the ... to return a String, other will return ...</a:t>
            </a:r>
          </a:p>
          <a:p>
            <a:pPr algn="l"/>
            <a:r>
              <a:rPr lang="en-US" sz="1800">
                <a:sym typeface="Wingdings" pitchFamily="2" charset="2"/>
              </a:rPr>
              <a:t>+) ... used to return a ... 	+) ... used to return ... using index ...</a:t>
            </a:r>
          </a:p>
        </p:txBody>
      </p:sp>
    </p:spTree>
    <p:extLst>
      <p:ext uri="{BB962C8B-B14F-4D97-AF65-F5344CB8AC3E}">
        <p14:creationId xmlns:p14="http://schemas.microsoft.com/office/powerpoint/2010/main" val="299394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AB38-D48E-0EE4-3D3B-5EA15FFD2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044ECB-DB4F-474E-E686-B7BB6006BEE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D7D3C87-23C8-5412-EC56-7DDC7DDE941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NIO stands for ... (people usually call it ...). In the exam, we will talk about ..., there is also a ... version which covers ... (but we don't talk about it here)</a:t>
            </a:r>
          </a:p>
          <a:p>
            <a:pPr algn="l"/>
            <a:r>
              <a:rPr lang="en-US" sz="1800" b="1">
                <a:sym typeface="Wingdings" pitchFamily="2" charset="2"/>
              </a:rPr>
              <a:t>Referencing Files and Directories</a:t>
            </a:r>
          </a:p>
          <a:p>
            <a:pPr algn="l"/>
            <a:r>
              <a:rPr lang="en-US" sz="1800">
                <a:sym typeface="Wingdings" pitchFamily="2" charset="2"/>
              </a:rPr>
              <a:t>- We start this chapter by reviewing what is ... and ... in file .... We will also introduce ... class and ... interface along with how to create ...</a:t>
            </a:r>
          </a:p>
          <a:p>
            <a:pPr algn="l"/>
            <a:r>
              <a:rPr lang="en-US" sz="1800" b="1">
                <a:sym typeface="Wingdings" pitchFamily="2" charset="2"/>
              </a:rPr>
              <a:t>Conceptualizing the File System</a:t>
            </a:r>
          </a:p>
          <a:p>
            <a:pPr algn="l"/>
            <a:r>
              <a:rPr lang="en-US" sz="1800">
                <a:sym typeface="Wingdings" pitchFamily="2" charset="2"/>
              </a:rPr>
              <a:t>- We start with basic topic first. Data is stored in long term ... such as ..., ..., ...</a:t>
            </a:r>
          </a:p>
          <a:p>
            <a:pPr algn="l"/>
            <a:r>
              <a:rPr lang="en-US" sz="1800">
                <a:sym typeface="Wingdings" pitchFamily="2" charset="2"/>
              </a:rPr>
              <a:t>– A ... stores data. ... is organized in a hierarchial structure called ...</a:t>
            </a:r>
          </a:p>
          <a:p>
            <a:pPr algn="l"/>
            <a:r>
              <a:rPr lang="en-US" sz="1800">
                <a:sym typeface="Wingdings" pitchFamily="2" charset="2"/>
              </a:rPr>
              <a:t>- Directory is ... store ... and other ... too. When working with ..., we usually consider it as .... As a matter of fact, we use many same .../... to work with .../... (for example, renaming .../... can be done with the same ... in Java) (note: ... will refer to both .../...)</a:t>
            </a:r>
          </a:p>
          <a:p>
            <a:pPr algn="l"/>
            <a:r>
              <a:rPr lang="en-US" sz="1800">
                <a:sym typeface="Wingdings" pitchFamily="2" charset="2"/>
              </a:rPr>
              <a:t>- To interact with files, we need to connect to .... The ... will responsible for .../... on our computer. Different OS will have different ... (for example, Windows ... Unix ...). In the exam, we just need to know how to use ... Java and JVM will ... OS ... allowing us to ... same ... on different ...</a:t>
            </a:r>
          </a:p>
          <a:p>
            <a:pPr algn="l"/>
            <a:r>
              <a:rPr lang="en-US" sz="1800">
                <a:sym typeface="Wingdings" pitchFamily="2" charset="2"/>
              </a:rPr>
              <a:t>- Root ... is ... (Windows is ... Linux-based is ...0</a:t>
            </a:r>
          </a:p>
          <a:p>
            <a:pPr algn="l"/>
            <a:r>
              <a:rPr lang="en-US" sz="1800">
                <a:sym typeface="Wingdings" pitchFamily="2" charset="2"/>
              </a:rPr>
              <a:t>- Path is ... of a ... in ... Each ... system use different ... (Windows is ... while Linux use ...). The left is ... the right is ... (for example, /user/home/zoo.txt reside in ...)</a:t>
            </a:r>
          </a:p>
        </p:txBody>
      </p:sp>
    </p:spTree>
    <p:extLst>
      <p:ext uri="{BB962C8B-B14F-4D97-AF65-F5344CB8AC3E}">
        <p14:creationId xmlns:p14="http://schemas.microsoft.com/office/powerpoint/2010/main" val="27091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8395-8CFA-3775-7671-26CFA7AA59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F46827D-3EE1-36F9-8B08-E7766C01265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E9D993A-3176-0646-7C70-DC4AA1A1A7B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12)</a:t>
            </a:r>
          </a:p>
          <a:p>
            <a:pPr algn="l"/>
            <a:r>
              <a:rPr lang="en-US" sz="1800">
                <a:sym typeface="Wingdings" pitchFamily="2" charset="2"/>
              </a:rPr>
              <a:t>- Although using ... path, the ... directory is not ... in the list ...</a:t>
            </a:r>
          </a:p>
          <a:p>
            <a:pPr algn="l"/>
            <a:r>
              <a:rPr lang="en-US" sz="1800">
                <a:sym typeface="Wingdings" pitchFamily="2" charset="2"/>
              </a:rPr>
              <a:t>(code illustration snippet 13)</a:t>
            </a:r>
          </a:p>
          <a:p>
            <a:pPr algn="l"/>
            <a:r>
              <a:rPr lang="en-US" sz="1800">
                <a:sym typeface="Wingdings" pitchFamily="2" charset="2"/>
              </a:rPr>
              <a:t>- The output of ... depends ...</a:t>
            </a:r>
          </a:p>
          <a:p>
            <a:pPr algn="l"/>
            <a:r>
              <a:rPr lang="en-US" sz="1800" b="1">
                <a:sym typeface="Wingdings" pitchFamily="2" charset="2"/>
              </a:rPr>
              <a:t>Creating Part of the Path</a:t>
            </a:r>
          </a:p>
          <a:p>
            <a:pPr algn="l"/>
            <a:r>
              <a:rPr lang="en-US" sz="1800">
                <a:sym typeface="Wingdings" pitchFamily="2" charset="2"/>
              </a:rPr>
              <a:t>- The ... interface also include a method ... used to create a part of .... It has 2 parameters, 1 is ... and 1 is ... (sounds like ...)</a:t>
            </a:r>
          </a:p>
          <a:p>
            <a:pPr algn="l"/>
            <a:r>
              <a:rPr lang="en-US" sz="1800">
                <a:sym typeface="Wingdings" pitchFamily="2" charset="2"/>
              </a:rPr>
              <a:t>(code illustration snippet 14)</a:t>
            </a:r>
          </a:p>
          <a:p>
            <a:pPr algn="l"/>
            <a:r>
              <a:rPr lang="en-US" sz="1800">
                <a:sym typeface="Wingdings" pitchFamily="2" charset="2"/>
              </a:rPr>
              <a:t>- If we have invalid (even if ... same) ... =&gt; ...</a:t>
            </a:r>
          </a:p>
          <a:p>
            <a:pPr algn="l"/>
            <a:r>
              <a:rPr lang="en-US" sz="1800">
                <a:sym typeface="Wingdings" pitchFamily="2" charset="2"/>
              </a:rPr>
              <a:t>(code illustration snippet 15)</a:t>
            </a:r>
          </a:p>
          <a:p>
            <a:pPr algn="l"/>
            <a:r>
              <a:rPr lang="en-US" sz="1800" b="1">
                <a:sym typeface="Wingdings" pitchFamily="2" charset="2"/>
              </a:rPr>
              <a:t>Accessing Path elements</a:t>
            </a:r>
          </a:p>
          <a:p>
            <a:pPr algn="l"/>
            <a:r>
              <a:rPr lang="en-US" sz="1800">
                <a:sym typeface="Wingdings" pitchFamily="2" charset="2"/>
              </a:rPr>
              <a:t>- ... interface includes a lot of method to get ... part of the ... and return a ...</a:t>
            </a:r>
          </a:p>
          <a:p>
            <a:pPr algn="l"/>
            <a:r>
              <a:rPr lang="en-US" sz="1800">
                <a:sym typeface="Wingdings" pitchFamily="2" charset="2"/>
              </a:rPr>
              <a:t>getFileName()</a:t>
            </a:r>
          </a:p>
          <a:p>
            <a:pPr algn="l"/>
            <a:r>
              <a:rPr lang="en-US" sz="1800">
                <a:sym typeface="Wingdings" pitchFamily="2" charset="2"/>
              </a:rPr>
              <a:t>getParent() will return the full ... (null if ... highest or ...)</a:t>
            </a:r>
          </a:p>
          <a:p>
            <a:pPr algn="l"/>
            <a:r>
              <a:rPr lang="en-US" sz="1800">
                <a:sym typeface="Wingdings" pitchFamily="2" charset="2"/>
              </a:rPr>
              <a:t>getRoot()</a:t>
            </a:r>
          </a:p>
          <a:p>
            <a:pPr algn="l"/>
            <a:r>
              <a:rPr lang="en-US" sz="1800">
                <a:sym typeface="Wingdings" pitchFamily="2" charset="2"/>
              </a:rPr>
              <a:t>(code illustration snippet 15)</a:t>
            </a:r>
          </a:p>
          <a:p>
            <a:pPr algn="l"/>
            <a:r>
              <a:rPr lang="en-US" sz="1800">
                <a:sym typeface="Wingdings" pitchFamily="2" charset="2"/>
              </a:rPr>
              <a:t>- We can see that the first and third examples passed in a ... and the method didnt ... further away ...</a:t>
            </a:r>
          </a:p>
        </p:txBody>
      </p:sp>
    </p:spTree>
    <p:extLst>
      <p:ext uri="{BB962C8B-B14F-4D97-AF65-F5344CB8AC3E}">
        <p14:creationId xmlns:p14="http://schemas.microsoft.com/office/powerpoint/2010/main" val="120884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88FD-9354-451E-970F-1E24CC4BA3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282607-A4C8-ADA7-FBC8-25EC25B5245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7964531-2A06-3B92-C830-C14E4822E61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see that this method didnt handle ... and consider it as a part .... While most of the methods in ... will consider ..., some of the method we ... will clean ...</a:t>
            </a:r>
          </a:p>
          <a:p>
            <a:pPr algn="l"/>
            <a:r>
              <a:rPr lang="en-US" sz="1800" b="1">
                <a:sym typeface="Wingdings" pitchFamily="2" charset="2"/>
              </a:rPr>
              <a:t>Resolving Path</a:t>
            </a:r>
          </a:p>
          <a:p>
            <a:pPr algn="l"/>
            <a:r>
              <a:rPr lang="en-US" sz="1800">
                <a:sym typeface="Wingdings" pitchFamily="2" charset="2"/>
              </a:rPr>
              <a:t>- Assume that we want to concatenate ... just like how we do it with ... We have the method ..., the overloaded version allows us to ... or ... </a:t>
            </a:r>
          </a:p>
          <a:p>
            <a:pPr algn="l"/>
            <a:r>
              <a:rPr lang="en-US" sz="1800">
                <a:sym typeface="Wingdings" pitchFamily="2" charset="2"/>
              </a:rPr>
              <a:t>- Objects that invokes ... will merge with ... </a:t>
            </a:r>
          </a:p>
          <a:p>
            <a:pPr algn="l"/>
            <a:r>
              <a:rPr lang="en-US" sz="1800">
                <a:sym typeface="Wingdings" pitchFamily="2" charset="2"/>
              </a:rPr>
              <a:t>(code illustration snippet 17)</a:t>
            </a:r>
          </a:p>
          <a:p>
            <a:pPr algn="l"/>
            <a:r>
              <a:rPr lang="en-US" sz="1800">
                <a:sym typeface="Wingdings" pitchFamily="2" charset="2"/>
              </a:rPr>
              <a:t>- What if the argument is a ...</a:t>
            </a:r>
          </a:p>
          <a:p>
            <a:pPr algn="l"/>
            <a:r>
              <a:rPr lang="en-US" sz="1800">
                <a:sym typeface="Wingdings" pitchFamily="2" charset="2"/>
              </a:rPr>
              <a:t>(code illustration snippet 18)</a:t>
            </a:r>
          </a:p>
          <a:p>
            <a:pPr algn="l"/>
            <a:r>
              <a:rPr lang="en-US" sz="1800">
                <a:sym typeface="Wingdings" pitchFamily="2" charset="2"/>
              </a:rPr>
              <a:t>- It is very simple, if both ... are ... path =&gt; only ... is returned because ... can't ...</a:t>
            </a:r>
          </a:p>
          <a:p>
            <a:pPr algn="l"/>
            <a:r>
              <a:rPr lang="en-US" sz="1800">
                <a:sym typeface="Wingdings" pitchFamily="2" charset="2"/>
              </a:rPr>
              <a:t>– On the exam, just think ... is like String ... (although this method serves for a better purpose)</a:t>
            </a:r>
          </a:p>
          <a:p>
            <a:pPr algn="l"/>
            <a:r>
              <a:rPr lang="en-US" sz="1800" b="1">
                <a:sym typeface="Wingdings" pitchFamily="2" charset="2"/>
              </a:rPr>
              <a:t>Relativizing a Path</a:t>
            </a:r>
          </a:p>
          <a:p>
            <a:pPr algn="l"/>
            <a:r>
              <a:rPr lang="en-US" sz="1800">
                <a:sym typeface="Wingdings" pitchFamily="2" charset="2"/>
              </a:rPr>
              <a:t>- Path interface also include a method called ... to build a ... from a path to other path ... (it will use path ...)</a:t>
            </a:r>
          </a:p>
          <a:p>
            <a:pPr algn="l"/>
            <a:r>
              <a:rPr lang="en-US" sz="1800">
                <a:sym typeface="Wingdings" pitchFamily="2" charset="2"/>
              </a:rPr>
              <a:t>(code illustration snippet 19)</a:t>
            </a:r>
          </a:p>
        </p:txBody>
      </p:sp>
    </p:spTree>
    <p:extLst>
      <p:ext uri="{BB962C8B-B14F-4D97-AF65-F5344CB8AC3E}">
        <p14:creationId xmlns:p14="http://schemas.microsoft.com/office/powerpoint/2010/main" val="40356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D24D-16A9-D687-10BE-FA1D0DB7D9C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050ACF6-0E16-A267-33DC-EF8EBE738D9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1239AB6-532C-8105-10EB-C5CFA0904A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is the idea, if we have a path in ... system and we have another ..., how much step do we need to ... (for example, from fish.txt to friendly.txt, we need ... steps to ...) (I found this way quite stupid and the most formal way to describe this method is that it will create a ... so that when A.resolve(..) = ... where A,..,... is ...)</a:t>
            </a:r>
          </a:p>
          <a:p>
            <a:pPr algn="l"/>
            <a:r>
              <a:rPr lang="en-US" sz="1800">
                <a:sym typeface="Wingdings" pitchFamily="2" charset="2"/>
              </a:rPr>
              <a:t>- If both paths are ..., then ... will consider both ... are in the same ...</a:t>
            </a:r>
          </a:p>
          <a:p>
            <a:pPr algn="l"/>
            <a:r>
              <a:rPr lang="en-US" sz="1800">
                <a:sym typeface="Wingdings" pitchFamily="2" charset="2"/>
              </a:rPr>
              <a:t>(code illustration snippet 20)</a:t>
            </a:r>
          </a:p>
          <a:p>
            <a:pPr algn="l"/>
            <a:r>
              <a:rPr lang="en-US" sz="1800">
                <a:sym typeface="Wingdings" pitchFamily="2" charset="2"/>
              </a:rPr>
              <a:t>- The ... method requires that both ... must be ... or ... or else ... </a:t>
            </a:r>
          </a:p>
          <a:p>
            <a:pPr algn="l"/>
            <a:r>
              <a:rPr lang="en-US" sz="1800">
                <a:sym typeface="Wingdings" pitchFamily="2" charset="2"/>
              </a:rPr>
              <a:t>(code illustration snippet 21)</a:t>
            </a:r>
          </a:p>
          <a:p>
            <a:pPr algn="l"/>
            <a:r>
              <a:rPr lang="en-US" sz="1800">
                <a:sym typeface="Wingdings" pitchFamily="2" charset="2"/>
              </a:rPr>
              <a:t>- If we are using Windows, then another requirement is ...</a:t>
            </a:r>
          </a:p>
          <a:p>
            <a:pPr algn="l"/>
            <a:r>
              <a:rPr lang="en-US" sz="1800">
                <a:sym typeface="Wingdings" pitchFamily="2" charset="2"/>
              </a:rPr>
              <a:t>(code illustration snippet 22)</a:t>
            </a:r>
          </a:p>
          <a:p>
            <a:pPr algn="l"/>
            <a:r>
              <a:rPr lang="en-US" sz="1800" b="1">
                <a:sym typeface="Wingdings" pitchFamily="2" charset="2"/>
              </a:rPr>
              <a:t>Normalizing a Path</a:t>
            </a:r>
          </a:p>
          <a:p>
            <a:pPr algn="l"/>
            <a:r>
              <a:rPr lang="en-US" sz="1800">
                <a:sym typeface="Wingdings" pitchFamily="2" charset="2"/>
              </a:rPr>
              <a:t>- Up until now, we have many examples that have redundant .... Luckily, Java provides a method called ... to remove the ... According to its official definition, any occurence of ... will be .... Moreover, any occurence of ... followed by a non ... will also be considered as ... =&gt; this method will ... until it can't ...</a:t>
            </a:r>
          </a:p>
          <a:p>
            <a:pPr algn="l"/>
            <a:r>
              <a:rPr lang="en-US" sz="1800">
                <a:sym typeface="Wingdings" pitchFamily="2" charset="2"/>
              </a:rPr>
              <a:t>– This method also warns the user that the final ... might lead to another ...</a:t>
            </a:r>
          </a:p>
          <a:p>
            <a:pPr algn="l"/>
            <a:r>
              <a:rPr lang="en-US" sz="1800">
                <a:sym typeface="Wingdings" pitchFamily="2" charset="2"/>
              </a:rPr>
              <a:t>(code illustration snippet 23)</a:t>
            </a:r>
          </a:p>
          <a:p>
            <a:pPr algn="l"/>
            <a:r>
              <a:rPr lang="en-US" sz="1800">
                <a:sym typeface="Wingdings" pitchFamily="2" charset="2"/>
              </a:rPr>
              <a:t>- However, ... will only remove ... not all</a:t>
            </a:r>
          </a:p>
          <a:p>
            <a:pPr algn="l"/>
            <a:r>
              <a:rPr lang="en-US" sz="1800">
                <a:sym typeface="Wingdings" pitchFamily="2" charset="2"/>
              </a:rPr>
              <a:t>– ... also help us in comparing ... (code illustration snippet 24)</a:t>
            </a:r>
          </a:p>
        </p:txBody>
      </p:sp>
    </p:spTree>
    <p:extLst>
      <p:ext uri="{BB962C8B-B14F-4D97-AF65-F5344CB8AC3E}">
        <p14:creationId xmlns:p14="http://schemas.microsoft.com/office/powerpoint/2010/main" val="14262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8449D-EFF0-0346-3D7A-B83735F7FFD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D10D318-705C-2DD6-5684-3F6FB9083A9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E4B44C4-DC75-3524-4489-AA6193AF8A3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Retrieving the real File System Path</a:t>
            </a:r>
          </a:p>
          <a:p>
            <a:pPr algn="l"/>
            <a:r>
              <a:rPr lang="en-US" sz="1800">
                <a:sym typeface="Wingdings" pitchFamily="2" charset="2"/>
              </a:rPr>
              <a:t>- When working with ... in theory, it might looks useful. However, we might actually want to confirm whether the ... is exist or not ... in the ... system</a:t>
            </a:r>
          </a:p>
          <a:p>
            <a:pPr algn="l"/>
            <a:r>
              <a:rPr lang="en-US" sz="1800">
                <a:sym typeface="Wingdings" pitchFamily="2" charset="2"/>
              </a:rPr>
              <a:t>– If we want to do this, we need to use ... </a:t>
            </a:r>
          </a:p>
          <a:p>
            <a:pPr algn="l"/>
            <a:r>
              <a:rPr lang="en-US" sz="1800">
                <a:sym typeface="Wingdings" pitchFamily="2" charset="2"/>
              </a:rPr>
              <a:t>- This method is a combination of ... and ... </a:t>
            </a:r>
          </a:p>
          <a:p>
            <a:pPr algn="l"/>
            <a:r>
              <a:rPr lang="en-US" sz="1800">
                <a:sym typeface="Wingdings" pitchFamily="2" charset="2"/>
              </a:rPr>
              <a:t>- But unlike the ... it will throw ... if ... and also resolve ... if the argument is a ...</a:t>
            </a:r>
          </a:p>
          <a:p>
            <a:pPr algn="l"/>
            <a:r>
              <a:rPr lang="en-US" sz="1800">
                <a:sym typeface="Wingdings" pitchFamily="2" charset="2"/>
              </a:rPr>
              <a:t>(code illustration snippet 25)</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BF9DF909-CDAE-6BAE-28D3-7B1FB9C73C03}"/>
              </a:ext>
            </a:extLst>
          </p:cNvPr>
          <p:cNvPicPr>
            <a:picLocks noChangeAspect="1"/>
          </p:cNvPicPr>
          <p:nvPr/>
        </p:nvPicPr>
        <p:blipFill>
          <a:blip r:embed="rId3"/>
          <a:stretch>
            <a:fillRect/>
          </a:stretch>
        </p:blipFill>
        <p:spPr>
          <a:xfrm>
            <a:off x="2781300" y="3540506"/>
            <a:ext cx="6629400" cy="1435100"/>
          </a:xfrm>
          <a:prstGeom prst="rect">
            <a:avLst/>
          </a:prstGeom>
        </p:spPr>
      </p:pic>
    </p:spTree>
    <p:extLst>
      <p:ext uri="{BB962C8B-B14F-4D97-AF65-F5344CB8AC3E}">
        <p14:creationId xmlns:p14="http://schemas.microsoft.com/office/powerpoint/2010/main" val="357143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A117-65BE-BCCA-0584-86F5D42F78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E31E2D-D6CB-6242-0B32-F39D8366A3A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A0EC2E30-3FDE-946F-6013-E8024292AA0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NIO.2 Path APIs</a:t>
            </a:r>
          </a:p>
          <a:p>
            <a:pPr algn="l"/>
            <a:endParaRPr lang="en-US" sz="1800" b="1">
              <a:sym typeface="Wingdings" pitchFamily="2" charset="2"/>
            </a:endParaRPr>
          </a:p>
        </p:txBody>
      </p:sp>
      <p:pic>
        <p:nvPicPr>
          <p:cNvPr id="5" name="Picture 4">
            <a:extLst>
              <a:ext uri="{FF2B5EF4-FFF2-40B4-BE49-F238E27FC236}">
                <a16:creationId xmlns:a16="http://schemas.microsoft.com/office/drawing/2014/main" id="{4484A0DC-B76D-8E8D-07C5-F86269ED6F18}"/>
              </a:ext>
            </a:extLst>
          </p:cNvPr>
          <p:cNvPicPr>
            <a:picLocks noChangeAspect="1"/>
          </p:cNvPicPr>
          <p:nvPr/>
        </p:nvPicPr>
        <p:blipFill>
          <a:blip r:embed="rId3"/>
          <a:stretch>
            <a:fillRect/>
          </a:stretch>
        </p:blipFill>
        <p:spPr>
          <a:xfrm>
            <a:off x="3087624" y="520700"/>
            <a:ext cx="7772400" cy="6359236"/>
          </a:xfrm>
          <a:prstGeom prst="rect">
            <a:avLst/>
          </a:prstGeom>
        </p:spPr>
      </p:pic>
      <p:sp>
        <p:nvSpPr>
          <p:cNvPr id="6" name="Rectangle 5">
            <a:extLst>
              <a:ext uri="{FF2B5EF4-FFF2-40B4-BE49-F238E27FC236}">
                <a16:creationId xmlns:a16="http://schemas.microsoft.com/office/drawing/2014/main" id="{2B96DF48-289F-EAAC-7957-5A8EB0257481}"/>
              </a:ext>
            </a:extLst>
          </p:cNvPr>
          <p:cNvSpPr/>
          <p:nvPr/>
        </p:nvSpPr>
        <p:spPr>
          <a:xfrm>
            <a:off x="3194304" y="1499616"/>
            <a:ext cx="3206496" cy="5023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923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0CB1-186C-5286-817A-11916D016E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C493F41-4A43-62BF-8167-8AEA52B782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49C3110-BEE0-059D-C857-E3AE66A69F2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Moving, and Deleting Files and Directories</a:t>
            </a:r>
          </a:p>
          <a:p>
            <a:pPr algn="l"/>
            <a:r>
              <a:rPr lang="en-US" sz="1800" b="1">
                <a:sym typeface="Wingdings" pitchFamily="2" charset="2"/>
              </a:rPr>
              <a:t>Making Directories</a:t>
            </a:r>
          </a:p>
          <a:p>
            <a:pPr algn="l"/>
            <a:r>
              <a:rPr lang="en-US" sz="1800">
                <a:sym typeface="Wingdings" pitchFamily="2" charset="2"/>
              </a:rPr>
              <a:t>- To ..., we use the following ... from the ... class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4323D1C-1F65-43BF-BBA0-4E790919EED8}"/>
              </a:ext>
            </a:extLst>
          </p:cNvPr>
          <p:cNvPicPr>
            <a:picLocks noChangeAspect="1"/>
          </p:cNvPicPr>
          <p:nvPr/>
        </p:nvPicPr>
        <p:blipFill>
          <a:blip r:embed="rId3"/>
          <a:stretch>
            <a:fillRect/>
          </a:stretch>
        </p:blipFill>
        <p:spPr>
          <a:xfrm>
            <a:off x="3530600" y="2364994"/>
            <a:ext cx="5130800" cy="1689100"/>
          </a:xfrm>
          <a:prstGeom prst="rect">
            <a:avLst/>
          </a:prstGeom>
        </p:spPr>
      </p:pic>
    </p:spTree>
    <p:extLst>
      <p:ext uri="{BB962C8B-B14F-4D97-AF65-F5344CB8AC3E}">
        <p14:creationId xmlns:p14="http://schemas.microsoft.com/office/powerpoint/2010/main" val="1390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FABB-F512-1DDE-BF4E-EBB074E101B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9296C8-32F1-16ED-6506-36D37708098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B8EAEC1-ACF6-3BC9-2B79-C7FAE3A692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method ... will create ... and throws ... if ... or ... that contain doesn't ...</a:t>
            </a:r>
          </a:p>
          <a:p>
            <a:pPr algn="l"/>
            <a:r>
              <a:rPr lang="en-US" sz="1800">
                <a:sym typeface="Wingdings" pitchFamily="2" charset="2"/>
              </a:rPr>
              <a:t>– The method ... will create ... along with ... if they aren't ... (if all ... then the method will ...)</a:t>
            </a:r>
          </a:p>
          <a:p>
            <a:pPr algn="l"/>
            <a:r>
              <a:rPr lang="en-US" sz="1800">
                <a:sym typeface="Wingdings" pitchFamily="2" charset="2"/>
              </a:rPr>
              <a:t>- The method ... will useful when we need to make sure a ... is ... and ... if it is not ...</a:t>
            </a:r>
          </a:p>
          <a:p>
            <a:pPr algn="l"/>
            <a:r>
              <a:rPr lang="en-US" sz="1800">
                <a:sym typeface="Wingdings" pitchFamily="2" charset="2"/>
              </a:rPr>
              <a:t>- Both method recieve a FileAttribute&lt;?&gt; to ...</a:t>
            </a:r>
          </a:p>
          <a:p>
            <a:pPr algn="l"/>
            <a:r>
              <a:rPr lang="en-US" sz="1800">
                <a:sym typeface="Wingdings" pitchFamily="2" charset="2"/>
              </a:rPr>
              <a:t>(code illustration snippet 26)</a:t>
            </a:r>
          </a:p>
          <a:p>
            <a:pPr algn="l"/>
            <a:r>
              <a:rPr lang="en-US" sz="1800" b="1">
                <a:sym typeface="Wingdings" pitchFamily="2" charset="2"/>
              </a:rPr>
              <a:t>Copying Files</a:t>
            </a:r>
          </a:p>
          <a:p>
            <a:pPr algn="l"/>
            <a:r>
              <a:rPr lang="en-US" sz="1800">
                <a:sym typeface="Wingdings" pitchFamily="2" charset="2"/>
              </a:rPr>
              <a:t>- The ... class also includes a ... to copy .../... from ... to ... (note: the copy path must be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6C0E7644-489C-4E32-7BE2-87C63FBEB803}"/>
              </a:ext>
            </a:extLst>
          </p:cNvPr>
          <p:cNvPicPr>
            <a:picLocks noChangeAspect="1"/>
          </p:cNvPicPr>
          <p:nvPr/>
        </p:nvPicPr>
        <p:blipFill>
          <a:blip r:embed="rId3"/>
          <a:stretch>
            <a:fillRect/>
          </a:stretch>
        </p:blipFill>
        <p:spPr>
          <a:xfrm>
            <a:off x="3403600" y="3502819"/>
            <a:ext cx="5384800" cy="673100"/>
          </a:xfrm>
          <a:prstGeom prst="rect">
            <a:avLst/>
          </a:prstGeom>
        </p:spPr>
      </p:pic>
    </p:spTree>
    <p:extLst>
      <p:ext uri="{BB962C8B-B14F-4D97-AF65-F5344CB8AC3E}">
        <p14:creationId xmlns:p14="http://schemas.microsoft.com/office/powerpoint/2010/main" val="319755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3BE8-FC2E-9AE5-B524-1224361DE3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D6617B2-8421-0DC5-E232-ECB6EAF3D22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91B2C1B-8D39-4443-B8F7-AAD36CADCA9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27)</a:t>
            </a:r>
          </a:p>
          <a:p>
            <a:pPr algn="l"/>
            <a:r>
              <a:rPr lang="en-US" sz="1800">
                <a:sym typeface="Wingdings" pitchFamily="2" charset="2"/>
              </a:rPr>
              <a:t>- When directory is copied, this copy is ... (it means ...)</a:t>
            </a:r>
          </a:p>
          <a:p>
            <a:pPr algn="l"/>
            <a:r>
              <a:rPr lang="en-US" sz="1800">
                <a:sym typeface="Wingdings" pitchFamily="2" charset="2"/>
              </a:rPr>
              <a:t>- A ... copy means all ... (it means ...). ... copy requires ...</a:t>
            </a:r>
          </a:p>
          <a:p>
            <a:pPr algn="l"/>
            <a:r>
              <a:rPr lang="en-US" sz="1800">
                <a:sym typeface="Wingdings" pitchFamily="2" charset="2"/>
              </a:rPr>
              <a:t>(code illustration snippet 28)</a:t>
            </a:r>
          </a:p>
          <a:p>
            <a:pPr algn="l"/>
            <a:r>
              <a:rPr lang="en-US" sz="1800" b="1">
                <a:sym typeface="Wingdings" pitchFamily="2" charset="2"/>
              </a:rPr>
              <a:t>Copying and replacing files</a:t>
            </a:r>
          </a:p>
          <a:p>
            <a:pPr algn="l"/>
            <a:r>
              <a:rPr lang="en-US" sz="1800">
                <a:sym typeface="Wingdings" pitchFamily="2" charset="2"/>
              </a:rPr>
              <a:t>- By default, if ... existed then the method ... will ..., but we can this behavior by ... StandardCopyOption ... </a:t>
            </a:r>
          </a:p>
          <a:p>
            <a:pPr algn="l"/>
            <a:r>
              <a:rPr lang="en-US" sz="1800">
                <a:sym typeface="Wingdings" pitchFamily="2" charset="2"/>
              </a:rPr>
              <a:t>- This option will ... </a:t>
            </a:r>
          </a:p>
          <a:p>
            <a:pPr algn="l"/>
            <a:r>
              <a:rPr lang="en-US" sz="1800">
                <a:sym typeface="Wingdings" pitchFamily="2" charset="2"/>
              </a:rPr>
              <a:t>(code illustration snippet 29)</a:t>
            </a:r>
          </a:p>
          <a:p>
            <a:pPr algn="l"/>
            <a:r>
              <a:rPr lang="en-US" sz="1800" b="1">
                <a:sym typeface="Wingdings" pitchFamily="2" charset="2"/>
              </a:rPr>
              <a:t>Copying Files with IO Streams</a:t>
            </a:r>
          </a:p>
          <a:p>
            <a:pPr algn="l"/>
            <a:r>
              <a:rPr lang="en-US" sz="1800">
                <a:sym typeface="Wingdings" pitchFamily="2" charset="2"/>
              </a:rPr>
              <a:t>- The ... class has 2 methods ... working based on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CECF22F2-769C-361B-47CA-CC3F81613685}"/>
              </a:ext>
            </a:extLst>
          </p:cNvPr>
          <p:cNvPicPr>
            <a:picLocks noChangeAspect="1"/>
          </p:cNvPicPr>
          <p:nvPr/>
        </p:nvPicPr>
        <p:blipFill>
          <a:blip r:embed="rId3"/>
          <a:stretch>
            <a:fillRect/>
          </a:stretch>
        </p:blipFill>
        <p:spPr>
          <a:xfrm>
            <a:off x="3117850" y="4697158"/>
            <a:ext cx="5956300" cy="1498600"/>
          </a:xfrm>
          <a:prstGeom prst="rect">
            <a:avLst/>
          </a:prstGeom>
        </p:spPr>
      </p:pic>
    </p:spTree>
    <p:extLst>
      <p:ext uri="{BB962C8B-B14F-4D97-AF65-F5344CB8AC3E}">
        <p14:creationId xmlns:p14="http://schemas.microsoft.com/office/powerpoint/2010/main" val="14988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16EC-7AC3-414A-CCA2-9070C81549B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80ACF0E-FA2B-2185-CF00-D06B76841C4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34AE6C6-53A2-0B1E-DEC0-01741F5BBC5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first method will ... </a:t>
            </a:r>
          </a:p>
          <a:p>
            <a:pPr algn="l"/>
            <a:r>
              <a:rPr lang="en-US" sz="1800">
                <a:sym typeface="Wingdings" pitchFamily="2" charset="2"/>
              </a:rPr>
              <a:t>– The second method will ...</a:t>
            </a:r>
          </a:p>
          <a:p>
            <a:pPr algn="l"/>
            <a:r>
              <a:rPr lang="en-US" sz="1800">
                <a:sym typeface="Wingdings" pitchFamily="2" charset="2"/>
              </a:rPr>
              <a:t>(code illustration snippet 30)</a:t>
            </a:r>
          </a:p>
          <a:p>
            <a:pPr algn="l"/>
            <a:r>
              <a:rPr lang="en-US" sz="1800">
                <a:sym typeface="Wingdings" pitchFamily="2" charset="2"/>
              </a:rPr>
              <a:t>- Although we use a FileInputStream in the previous example, it could be any ... valid ... including Web .., in-memory ...</a:t>
            </a:r>
          </a:p>
          <a:p>
            <a:pPr algn="l"/>
            <a:r>
              <a:rPr lang="en-US" sz="1800" b="1">
                <a:sym typeface="Wingdings" pitchFamily="2" charset="2"/>
              </a:rPr>
              <a:t>Copying Files into a Directory</a:t>
            </a:r>
          </a:p>
          <a:p>
            <a:pPr algn="l"/>
            <a:r>
              <a:rPr lang="en-US" sz="1800">
                <a:sym typeface="Wingdings" pitchFamily="2" charset="2"/>
              </a:rPr>
              <a:t>- For the exam, we must understand that the ... method works on both ... and .... If we have a file called food.txt and a directory called /enclosure, then what happen if we run the code ? </a:t>
            </a:r>
          </a:p>
          <a:p>
            <a:pPr algn="l"/>
            <a:r>
              <a:rPr lang="en-US" sz="1800">
                <a:sym typeface="Wingdings" pitchFamily="2" charset="2"/>
              </a:rPr>
              <a:t>(code illustration snippet 31)</a:t>
            </a:r>
          </a:p>
          <a:p>
            <a:pPr algn="l"/>
            <a:r>
              <a:rPr lang="en-US" sz="1800">
                <a:sym typeface="Wingdings" pitchFamily="2" charset="2"/>
              </a:rPr>
              <a:t>- This code won't ... into the ... it will instead throw ... because the ... exist</a:t>
            </a:r>
          </a:p>
          <a:p>
            <a:pPr algn="l"/>
            <a:r>
              <a:rPr lang="en-US" sz="1800">
                <a:sym typeface="Wingdings" pitchFamily="2" charset="2"/>
              </a:rPr>
              <a:t>– On the other hand, if the ... not exist =&gt; it will ...</a:t>
            </a:r>
          </a:p>
          <a:p>
            <a:pPr algn="l"/>
            <a:r>
              <a:rPr lang="en-US" sz="1800">
                <a:sym typeface="Wingdings" pitchFamily="2" charset="2"/>
              </a:rPr>
              <a:t>- This is the correct way </a:t>
            </a:r>
          </a:p>
          <a:p>
            <a:pPr algn="l"/>
            <a:r>
              <a:rPr lang="en-US" sz="1800">
                <a:sym typeface="Wingdings" pitchFamily="2" charset="2"/>
              </a:rPr>
              <a:t>(code illustration snippet 32)</a:t>
            </a:r>
          </a:p>
          <a:p>
            <a:pPr algn="l"/>
            <a:r>
              <a:rPr lang="en-US" sz="1800" b="1">
                <a:sym typeface="Wingdings" pitchFamily="2" charset="2"/>
              </a:rPr>
              <a:t>Moving or Renaming Paths with move()</a:t>
            </a:r>
          </a:p>
          <a:p>
            <a:pPr algn="l"/>
            <a:r>
              <a:rPr lang="en-US" sz="1800">
                <a:sym typeface="Wingdings" pitchFamily="2" charset="2"/>
              </a:rPr>
              <a:t>- ... class also provide a method used to .../... .../...</a:t>
            </a:r>
          </a:p>
        </p:txBody>
      </p:sp>
      <p:pic>
        <p:nvPicPr>
          <p:cNvPr id="5" name="Picture 4">
            <a:extLst>
              <a:ext uri="{FF2B5EF4-FFF2-40B4-BE49-F238E27FC236}">
                <a16:creationId xmlns:a16="http://schemas.microsoft.com/office/drawing/2014/main" id="{F8DD1D20-9EE2-E5B7-FCFB-8BC7489D3703}"/>
              </a:ext>
            </a:extLst>
          </p:cNvPr>
          <p:cNvPicPr>
            <a:picLocks noChangeAspect="1"/>
          </p:cNvPicPr>
          <p:nvPr/>
        </p:nvPicPr>
        <p:blipFill>
          <a:blip r:embed="rId3"/>
          <a:stretch>
            <a:fillRect/>
          </a:stretch>
        </p:blipFill>
        <p:spPr>
          <a:xfrm>
            <a:off x="3008084" y="6037262"/>
            <a:ext cx="5511800" cy="622300"/>
          </a:xfrm>
          <a:prstGeom prst="rect">
            <a:avLst/>
          </a:prstGeom>
        </p:spPr>
      </p:pic>
    </p:spTree>
    <p:extLst>
      <p:ext uri="{BB962C8B-B14F-4D97-AF65-F5344CB8AC3E}">
        <p14:creationId xmlns:p14="http://schemas.microsoft.com/office/powerpoint/2010/main" val="30572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8A4E-5559-88E3-6182-142397764B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8E522FC-3495-E5D8-06D3-94E3E5D37D1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3D30E418-DFFD-78DC-7CAC-71B7ACE19A6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If both of the ... are ... =&gt; ...</a:t>
            </a:r>
          </a:p>
          <a:p>
            <a:pPr algn="l"/>
            <a:r>
              <a:rPr lang="en-US" sz="1800">
                <a:sym typeface="Wingdings" pitchFamily="2" charset="2"/>
              </a:rPr>
              <a:t>(code illustration snippet 33)</a:t>
            </a:r>
          </a:p>
          <a:p>
            <a:pPr algn="l"/>
            <a:r>
              <a:rPr lang="en-US" sz="1800" b="1">
                <a:sym typeface="Wingdings" pitchFamily="2" charset="2"/>
              </a:rPr>
              <a:t>Similarities between move() and copy()</a:t>
            </a:r>
          </a:p>
          <a:p>
            <a:pPr algn="l"/>
            <a:r>
              <a:rPr lang="en-US" sz="1800">
                <a:sym typeface="Wingdings" pitchFamily="2" charset="2"/>
              </a:rPr>
              <a:t>- Just like ..., ... must have ... option if the ... already exist to over ... And just like ..., ... also won't if the target is a ... and the argument is a file</a:t>
            </a:r>
          </a:p>
          <a:p>
            <a:pPr algn="l"/>
            <a:r>
              <a:rPr lang="en-US" sz="1800" b="1">
                <a:sym typeface="Wingdings" pitchFamily="2" charset="2"/>
              </a:rPr>
              <a:t>Performing an Atomic Move</a:t>
            </a:r>
          </a:p>
          <a:p>
            <a:pPr algn="l"/>
            <a:r>
              <a:rPr lang="en-US" sz="1800">
                <a:sym typeface="Wingdings" pitchFamily="2" charset="2"/>
              </a:rPr>
              <a:t>- Another enum we must know is ... which is from the ... enum</a:t>
            </a:r>
          </a:p>
          <a:p>
            <a:pPr algn="l"/>
            <a:r>
              <a:rPr lang="en-US" sz="1800">
                <a:sym typeface="Wingdings" pitchFamily="2" charset="2"/>
              </a:rPr>
              <a:t>(code illustration snippet 34)</a:t>
            </a:r>
          </a:p>
          <a:p>
            <a:pPr algn="l"/>
            <a:r>
              <a:rPr lang="en-US" sz="1800">
                <a:sym typeface="Wingdings" pitchFamily="2" charset="2"/>
              </a:rPr>
              <a:t>- Atomic here means ... from Chapter 13. Atomic here means the move ... is considered as a single ... by other threads they don't look that this as a partially ... </a:t>
            </a:r>
          </a:p>
          <a:p>
            <a:pPr algn="l"/>
            <a:r>
              <a:rPr lang="en-US" sz="1800">
                <a:sym typeface="Wingdings" pitchFamily="2" charset="2"/>
              </a:rPr>
              <a:t>- If ... system doesnt ..., then it will throw AtomicNot... </a:t>
            </a:r>
          </a:p>
          <a:p>
            <a:pPr algn="l"/>
            <a:r>
              <a:rPr lang="en-US" sz="1800" b="1">
                <a:sym typeface="Wingdings" pitchFamily="2" charset="2"/>
              </a:rPr>
              <a:t>Deleting a File with delete() and deleteIfExist()</a:t>
            </a:r>
          </a:p>
          <a:p>
            <a:pPr algn="l"/>
            <a:r>
              <a:rPr lang="en-US" sz="1800">
                <a:sym typeface="Wingdings" pitchFamily="2" charset="2"/>
              </a:rPr>
              <a:t>- The ... class include ... methods to delete .../... in the ... system</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FFF069F-8249-F4A0-2063-2BD75DC20724}"/>
              </a:ext>
            </a:extLst>
          </p:cNvPr>
          <p:cNvPicPr>
            <a:picLocks noChangeAspect="1"/>
          </p:cNvPicPr>
          <p:nvPr/>
        </p:nvPicPr>
        <p:blipFill>
          <a:blip r:embed="rId3"/>
          <a:stretch>
            <a:fillRect/>
          </a:stretch>
        </p:blipFill>
        <p:spPr>
          <a:xfrm>
            <a:off x="2406650" y="5522912"/>
            <a:ext cx="7378700" cy="1028700"/>
          </a:xfrm>
          <a:prstGeom prst="rect">
            <a:avLst/>
          </a:prstGeom>
        </p:spPr>
      </p:pic>
    </p:spTree>
    <p:extLst>
      <p:ext uri="{BB962C8B-B14F-4D97-AF65-F5344CB8AC3E}">
        <p14:creationId xmlns:p14="http://schemas.microsoft.com/office/powerpoint/2010/main" val="2414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70FA-4651-9895-25F0-A3F6A0E625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B2C301-2C6A-365E-81C9-AFF08109423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E7D7733-EE42-C6B3-88F5-805F3A92DBF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Operating System File Separators</a:t>
            </a:r>
            <a:endParaRPr lang="en-US" sz="1800">
              <a:sym typeface="Wingdings" pitchFamily="2" charset="2"/>
            </a:endParaRPr>
          </a:p>
          <a:p>
            <a:pPr algn="l"/>
            <a:r>
              <a:rPr lang="en-US" sz="1800">
                <a:sym typeface="Wingdings" pitchFamily="2" charset="2"/>
              </a:rPr>
              <a:t>- Different OS has ... for ... name (For example, with Windows uses ... while Linux uses ...). Despite that, many ... language supports ... when talking about ... name. In Java, it supports a ... property to ...</a:t>
            </a:r>
          </a:p>
          <a:p>
            <a:pPr algn="l"/>
            <a:r>
              <a:rPr lang="en-US" sz="1800">
                <a:sym typeface="Wingdings" pitchFamily="2" charset="2"/>
              </a:rPr>
              <a:t>(code illustration snippet 1)</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1423E8C-07A4-7763-16B7-47CD362BACE1}"/>
              </a:ext>
            </a:extLst>
          </p:cNvPr>
          <p:cNvPicPr>
            <a:picLocks noChangeAspect="1"/>
          </p:cNvPicPr>
          <p:nvPr/>
        </p:nvPicPr>
        <p:blipFill>
          <a:blip r:embed="rId3"/>
          <a:stretch>
            <a:fillRect/>
          </a:stretch>
        </p:blipFill>
        <p:spPr>
          <a:xfrm>
            <a:off x="3262884" y="2085603"/>
            <a:ext cx="5666232" cy="4043466"/>
          </a:xfrm>
          <a:prstGeom prst="rect">
            <a:avLst/>
          </a:prstGeom>
        </p:spPr>
      </p:pic>
    </p:spTree>
    <p:extLst>
      <p:ext uri="{BB962C8B-B14F-4D97-AF65-F5344CB8AC3E}">
        <p14:creationId xmlns:p14="http://schemas.microsoft.com/office/powerpoint/2010/main" val="10721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D4A5-5D10-B4E2-F967-E992A77487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EDDCA62-AB06-483A-50EB-58465FD0086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FDD9F82-74DE-2B3E-221B-4872F4F49ED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To delete a ..., that ... must be empty. Both .. will throw .. if the ... is not ...</a:t>
            </a:r>
          </a:p>
          <a:p>
            <a:pPr algn="l"/>
            <a:r>
              <a:rPr lang="en-US" sz="1800">
                <a:sym typeface="Wingdings" pitchFamily="2" charset="2"/>
              </a:rPr>
              <a:t>– Moreover, if the argument is a ... link =&gt; then that ... is ... not the ...</a:t>
            </a:r>
          </a:p>
          <a:p>
            <a:pPr algn="l"/>
            <a:r>
              <a:rPr lang="en-US" sz="1800">
                <a:sym typeface="Wingdings" pitchFamily="2" charset="2"/>
              </a:rPr>
              <a:t>- ... will throw if the ... exist</a:t>
            </a:r>
          </a:p>
          <a:p>
            <a:pPr algn="l"/>
            <a:r>
              <a:rPr lang="en-US" sz="1800">
                <a:sym typeface="Wingdings" pitchFamily="2" charset="2"/>
              </a:rPr>
              <a:t>- ... wont throw if the ... exist</a:t>
            </a:r>
          </a:p>
          <a:p>
            <a:pPr algn="l"/>
            <a:r>
              <a:rPr lang="en-US" sz="1800">
                <a:sym typeface="Wingdings" pitchFamily="2" charset="2"/>
              </a:rPr>
              <a:t>- ... is useful when we need to make sure that the ... is ... exist and ... if it does</a:t>
            </a:r>
          </a:p>
          <a:p>
            <a:pPr algn="l"/>
            <a:r>
              <a:rPr lang="en-US" sz="1800">
                <a:sym typeface="Wingdings" pitchFamily="2" charset="2"/>
              </a:rPr>
              <a:t>(code illustration snippet 35)</a:t>
            </a:r>
          </a:p>
          <a:p>
            <a:pPr algn="l"/>
            <a:r>
              <a:rPr lang="en-US" sz="1800" b="1">
                <a:sym typeface="Wingdings" pitchFamily="2" charset="2"/>
              </a:rPr>
              <a:t>Comparing Files with isSameFile() and mismatch() </a:t>
            </a:r>
          </a:p>
          <a:p>
            <a:pPr algn="l"/>
            <a:r>
              <a:rPr lang="en-US" sz="1800">
                <a:sym typeface="Wingdings" pitchFamily="2" charset="2"/>
              </a:rPr>
              <a:t>- Because a Path could include ... and .... The method equals() is not reliable when ... if both .. refer ... same ...</a:t>
            </a:r>
          </a:p>
          <a:p>
            <a:pPr algn="l"/>
            <a:r>
              <a:rPr lang="en-US" sz="1800">
                <a:sym typeface="Wingdings" pitchFamily="2" charset="2"/>
              </a:rPr>
              <a:t>- Luckily, Java has the ... method which recieve 2 ... (this method will resolves ... and ...) and check whether ...</a:t>
            </a:r>
          </a:p>
          <a:p>
            <a:pPr algn="l"/>
            <a:r>
              <a:rPr lang="en-US" sz="1800">
                <a:sym typeface="Wingdings" pitchFamily="2" charset="2"/>
              </a:rPr>
              <a:t>– In most cases, ... will throw if ... exist, but there is a case where ... (2 path ... completely same ... =&gt; check without ...)</a:t>
            </a:r>
          </a:p>
        </p:txBody>
      </p:sp>
    </p:spTree>
    <p:extLst>
      <p:ext uri="{BB962C8B-B14F-4D97-AF65-F5344CB8AC3E}">
        <p14:creationId xmlns:p14="http://schemas.microsoft.com/office/powerpoint/2010/main" val="103693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219E-6858-75FF-8BF8-34BEB7611E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1920C65-A6D2-1FE7-4CEC-9C2F1144AF4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726DC1D-41E8-690B-BA22-E82EDADA04F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D4A300B4-71F0-B125-1C5D-E00AF66DAA10}"/>
              </a:ext>
            </a:extLst>
          </p:cNvPr>
          <p:cNvPicPr>
            <a:picLocks noChangeAspect="1"/>
          </p:cNvPicPr>
          <p:nvPr/>
        </p:nvPicPr>
        <p:blipFill>
          <a:blip r:embed="rId3"/>
          <a:stretch>
            <a:fillRect/>
          </a:stretch>
        </p:blipFill>
        <p:spPr>
          <a:xfrm>
            <a:off x="2794000" y="1333500"/>
            <a:ext cx="6604000" cy="4191000"/>
          </a:xfrm>
          <a:prstGeom prst="rect">
            <a:avLst/>
          </a:prstGeom>
        </p:spPr>
      </p:pic>
    </p:spTree>
    <p:extLst>
      <p:ext uri="{BB962C8B-B14F-4D97-AF65-F5344CB8AC3E}">
        <p14:creationId xmlns:p14="http://schemas.microsoft.com/office/powerpoint/2010/main" val="52670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C885A-1078-1341-F31C-0E58E9A4C2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2FF242-413C-C621-F3DF-C96930DE292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FA25BA0-077F-4704-BEE9-29DA47E8EB8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36)</a:t>
            </a:r>
          </a:p>
          <a:p>
            <a:pPr algn="l"/>
            <a:r>
              <a:rPr lang="en-US" sz="1800">
                <a:sym typeface="Wingdings" pitchFamily="2" charset="2"/>
              </a:rPr>
              <a:t>- Sometime, we want to check the ... of the ... instead of its physical ... =&gt; We can use ... method, it will return ... if both ... otherwise, return the first ... where ...</a:t>
            </a:r>
          </a:p>
          <a:p>
            <a:pPr algn="l"/>
            <a:r>
              <a:rPr lang="en-US" sz="1800">
                <a:sym typeface="Wingdings" pitchFamily="2" charset="2"/>
              </a:rPr>
              <a:t>(code illustration snippet 37)</a:t>
            </a:r>
          </a:p>
          <a:p>
            <a:pPr algn="l"/>
            <a:r>
              <a:rPr lang="en-US" sz="1800" b="1">
                <a:sym typeface="Wingdings" pitchFamily="2" charset="2"/>
              </a:rPr>
              <a:t>Introducing I/O Stream</a:t>
            </a:r>
          </a:p>
          <a:p>
            <a:pPr algn="l"/>
            <a:r>
              <a:rPr lang="en-US" sz="1800">
                <a:sym typeface="Wingdings" pitchFamily="2" charset="2"/>
              </a:rPr>
              <a:t>- Now we will talk about ... In this section, we will talk about how to use ... to .../... data. IO is a word used to ... the nature of ... or ... the data from ... or ... the data to ...</a:t>
            </a:r>
          </a:p>
          <a:p>
            <a:pPr algn="l"/>
            <a:r>
              <a:rPr lang="en-US" sz="1800">
                <a:sym typeface="Wingdings" pitchFamily="2" charset="2"/>
              </a:rPr>
              <a:t>– When talking to ... we meant the ... java.io ... If we just use Stream then we will be ...</a:t>
            </a:r>
            <a:endParaRPr lang="en-US" sz="1800" b="1">
              <a:sym typeface="Wingdings" pitchFamily="2" charset="2"/>
            </a:endParaRPr>
          </a:p>
          <a:p>
            <a:pPr algn="l"/>
            <a:r>
              <a:rPr lang="en-US" sz="1800" b="1">
                <a:sym typeface="Wingdings" pitchFamily="2" charset="2"/>
              </a:rPr>
              <a:t>Understandinbg IO Stream Fundamentals</a:t>
            </a:r>
          </a:p>
          <a:p>
            <a:pPr algn="l"/>
            <a:r>
              <a:rPr lang="en-US" sz="1800">
                <a:sym typeface="Wingdings" pitchFamily="2" charset="2"/>
              </a:rPr>
              <a:t>- The content of a ... can be ... through ... Stream, this is a list of ... in order ... An IO Stream can be visualized as ... water ... with ... as waves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6E9600A-FC7A-54EA-8152-059CA328EE91}"/>
              </a:ext>
            </a:extLst>
          </p:cNvPr>
          <p:cNvPicPr>
            <a:picLocks noChangeAspect="1"/>
          </p:cNvPicPr>
          <p:nvPr/>
        </p:nvPicPr>
        <p:blipFill>
          <a:blip r:embed="rId3"/>
          <a:stretch>
            <a:fillRect/>
          </a:stretch>
        </p:blipFill>
        <p:spPr>
          <a:xfrm>
            <a:off x="2209800" y="4608975"/>
            <a:ext cx="7772400" cy="2031537"/>
          </a:xfrm>
          <a:prstGeom prst="rect">
            <a:avLst/>
          </a:prstGeom>
        </p:spPr>
      </p:pic>
    </p:spTree>
    <p:extLst>
      <p:ext uri="{BB962C8B-B14F-4D97-AF65-F5344CB8AC3E}">
        <p14:creationId xmlns:p14="http://schemas.microsoft.com/office/powerpoint/2010/main" val="23013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D9EF2-2474-0AF5-8C42-E78CB6D210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820753-A21B-437B-F71E-FC6558D7484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56F9CE3-52D8-1039-E831-D67182A3CB9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As the image above, we can see that the IO ... is so large that we can't ... We only have a ... the current position of ... in the ... at a ...</a:t>
            </a:r>
          </a:p>
          <a:p>
            <a:pPr algn="l"/>
            <a:r>
              <a:rPr lang="en-US" sz="1800">
                <a:sym typeface="Wingdings" pitchFamily="2" charset="2"/>
              </a:rPr>
              <a:t>– Each type of ... divide data into multiple ... with multiple ... For example, some IO ... will read data as, some IO ... will read data as ..., or a String. There are also some IO ... read a large group of .../... at the same time, especially with IO that has ... in its name</a:t>
            </a:r>
          </a:p>
          <a:p>
            <a:pPr algn="l"/>
            <a:r>
              <a:rPr lang="en-US" sz="1800">
                <a:sym typeface="Wingdings" pitchFamily="2" charset="2"/>
              </a:rPr>
              <a:t>– Although java.io ... contains a lots of ... that handle bytes,...,.... at the same time, these ... are all based on the ... handling mechanism or ... array ... Most of these high-... are served as a more ... version or improve ...</a:t>
            </a:r>
          </a:p>
          <a:p>
            <a:pPr algn="l"/>
            <a:r>
              <a:rPr lang="en-US" sz="1800">
                <a:sym typeface="Wingdings" pitchFamily="2" charset="2"/>
              </a:rPr>
              <a:t>– Although IO ... are usually used with File ..., it is used to handle ... with any ... in order ... (for example, we can write a Java ... that send a ... website and read ... through an input ...</a:t>
            </a:r>
            <a:endParaRPr lang="en-US" sz="1800" b="1">
              <a:sym typeface="Wingdings" pitchFamily="2" charset="2"/>
            </a:endParaRPr>
          </a:p>
          <a:p>
            <a:pPr algn="l"/>
            <a:r>
              <a:rPr lang="en-US" sz="1800" b="1">
                <a:sym typeface="Wingdings" pitchFamily="2" charset="2"/>
              </a:rPr>
              <a:t>IO Stream can be big</a:t>
            </a:r>
          </a:p>
          <a:p>
            <a:pPr algn="l"/>
            <a:r>
              <a:rPr lang="en-US" sz="1800">
                <a:sym typeface="Wingdings" pitchFamily="2" charset="2"/>
              </a:rPr>
              <a:t>- When we write code, we dont usually know the ... of the ... at runtime. We can image that it is a very ... that cant be stored in ... (for example, ... 1TB ... cant be ... in ...., of course except ...). However, that large ... can still be ... normally by a program with little ... It is because, the IO ... focus on a small ...  at the time ...</a:t>
            </a:r>
          </a:p>
          <a:p>
            <a:pPr algn="l"/>
            <a:r>
              <a:rPr lang="en-US" sz="1800" b="1">
                <a:sym typeface="Wingdings" pitchFamily="2" charset="2"/>
              </a:rPr>
              <a:t>Learning IO Stream Nomenclature </a:t>
            </a:r>
          </a:p>
          <a:p>
            <a:pPr algn="l"/>
            <a:r>
              <a:rPr lang="en-US" sz="1800">
                <a:sym typeface="Wingdings" pitchFamily="2" charset="2"/>
              </a:rPr>
              <a:t>- java.io API provides a lot of ... for .../.../... the IO ... (so much that it can makes a Java dev ...)</a:t>
            </a:r>
          </a:p>
          <a:p>
            <a:pPr algn="l"/>
            <a:r>
              <a:rPr lang="en-US" sz="1800">
                <a:sym typeface="Wingdings" pitchFamily="2" charset="2"/>
              </a:rPr>
              <a:t>- Even if we cant recognize a ..., we still can determine ... through its ... (and even its .... too)</a:t>
            </a:r>
          </a:p>
          <a:p>
            <a:pPr algn="l"/>
            <a:r>
              <a:rPr lang="en-US" sz="1800">
                <a:sym typeface="Wingdings" pitchFamily="2" charset="2"/>
              </a:rPr>
              <a:t>- The target of this chapter is to familiarize us with ... IO ..., convention ... when working with ... IO</a:t>
            </a:r>
          </a:p>
        </p:txBody>
      </p:sp>
    </p:spTree>
    <p:extLst>
      <p:ext uri="{BB962C8B-B14F-4D97-AF65-F5344CB8AC3E}">
        <p14:creationId xmlns:p14="http://schemas.microsoft.com/office/powerpoint/2010/main" val="35614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3874-C882-073C-5676-1F04C821BE5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D69E70D-C77C-890E-28C5-8BFD741911F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DBFD064-50B7-E41E-D70E-81E8DA86CA1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Storing Data as Byte</a:t>
            </a:r>
          </a:p>
          <a:p>
            <a:pPr algn="l"/>
            <a:r>
              <a:rPr lang="en-US" sz="1800">
                <a:sym typeface="Wingdings" pitchFamily="2" charset="2"/>
              </a:rPr>
              <a:t>- Data is stored in a File ... (and in ... too) as .../..., we call this as ... Because .../... data based on .../... is so hard and time-consuming, so we combined a group of 8 ... and we call it a ... What about Java primitive ... ? Later on, when we study about how to use ..., we will see that the IO use .../... array to .../... data</a:t>
            </a:r>
            <a:endParaRPr lang="en-US" sz="1800" b="1">
              <a:sym typeface="Wingdings" pitchFamily="2" charset="2"/>
            </a:endParaRPr>
          </a:p>
          <a:p>
            <a:pPr algn="l"/>
            <a:r>
              <a:rPr lang="en-US" sz="1800" b="1">
                <a:sym typeface="Wingdings" pitchFamily="2" charset="2"/>
              </a:rPr>
              <a:t>Byte Streams VS Character Stream</a:t>
            </a:r>
          </a:p>
          <a:p>
            <a:pPr algn="l"/>
            <a:r>
              <a:rPr lang="en-US" sz="1800">
                <a:sym typeface="Wingdings" pitchFamily="2" charset="2"/>
              </a:rPr>
              <a:t>- java.io API defines 2 ... of IO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We will use both ... in the chapter</a:t>
            </a:r>
          </a:p>
          <a:p>
            <a:pPr algn="l"/>
            <a:r>
              <a:rPr lang="en-US" sz="1800">
                <a:sym typeface="Wingdings" pitchFamily="2" charset="2"/>
              </a:rPr>
              <a:t>– These API usually have common ... (FileInputStream VS FileReader). The difference between them is how the byte is ... </a:t>
            </a:r>
          </a:p>
          <a:p>
            <a:pPr algn="l"/>
            <a:r>
              <a:rPr lang="en-US" sz="1800">
                <a:sym typeface="Wingdings" pitchFamily="2" charset="2"/>
              </a:rPr>
              <a:t>- An important thing we need to remember is that although the name contains ... in it, it is still technically an IO .... We just use names to distingush between ...</a:t>
            </a:r>
          </a:p>
          <a:p>
            <a:pPr algn="l"/>
            <a:r>
              <a:rPr lang="en-US" sz="1800">
                <a:sym typeface="Wingdings" pitchFamily="2" charset="2"/>
              </a:rPr>
              <a:t>– In this chapter, we will use ... and ... as input stream and ... and ... as output stream</a:t>
            </a:r>
          </a:p>
          <a:p>
            <a:pPr algn="l"/>
            <a:r>
              <a:rPr lang="en-US" sz="1800">
                <a:sym typeface="Wingdings" pitchFamily="2" charset="2"/>
              </a:rPr>
              <a:t>– Byte ... is usually used to handle data such as ...,... while character ... is used to handle ... data (for example, we can use a ... class to write the data to ... without concerning about the ...)</a:t>
            </a:r>
          </a:p>
          <a:p>
            <a:pPr algn="l"/>
            <a:r>
              <a:rPr lang="en-US" sz="1800">
                <a:sym typeface="Wingdings" pitchFamily="2" charset="2"/>
              </a:rPr>
              <a:t>– Character ... willl determine how ... decoded and stored as ... in an IO ... Although it sounds ... but Java support a lot of ... from 1 byte .... like ... to ... &gt;= 2 bytes such as ...(for the exam, we just need to know ... not ...)</a:t>
            </a:r>
          </a:p>
        </p:txBody>
      </p:sp>
    </p:spTree>
    <p:extLst>
      <p:ext uri="{BB962C8B-B14F-4D97-AF65-F5344CB8AC3E}">
        <p14:creationId xmlns:p14="http://schemas.microsoft.com/office/powerpoint/2010/main" val="40816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E8B7F-A068-8153-8CDE-0A53D7FF26B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81868C9-B2FB-E74A-3609-04641E07D8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6FCCA68-9A64-B7FC-C78D-3C0DBB74174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Character Encoding in Java </a:t>
            </a:r>
          </a:p>
          <a:p>
            <a:pPr algn="l"/>
            <a:r>
              <a:rPr lang="en-US" sz="1800">
                <a:sym typeface="Wingdings" pitchFamily="2" charset="2"/>
              </a:rPr>
              <a:t>- In Java, ... can be specified using the ... class by passing the name to the ... method</a:t>
            </a:r>
          </a:p>
          <a:p>
            <a:pPr algn="l"/>
            <a:r>
              <a:rPr lang="en-US" sz="1800">
                <a:sym typeface="Wingdings" pitchFamily="2" charset="2"/>
              </a:rPr>
              <a:t>(code illustration snippet 38)</a:t>
            </a:r>
          </a:p>
          <a:p>
            <a:pPr algn="l"/>
            <a:r>
              <a:rPr lang="en-US" sz="1800">
                <a:sym typeface="Wingdings" pitchFamily="2" charset="2"/>
              </a:rPr>
              <a:t>- Java supports a lot of ..., each is specified using ... </a:t>
            </a:r>
          </a:p>
          <a:p>
            <a:pPr algn="l"/>
            <a:r>
              <a:rPr lang="en-US" sz="1800" b="1">
                <a:sym typeface="Wingdings" pitchFamily="2" charset="2"/>
              </a:rPr>
              <a:t>Input VS Output Streams</a:t>
            </a:r>
          </a:p>
          <a:p>
            <a:pPr algn="l"/>
            <a:r>
              <a:rPr lang="en-US" sz="1800">
                <a:sym typeface="Wingdings" pitchFamily="2" charset="2"/>
              </a:rPr>
              <a:t>- Most of the ... has its counterpart ... and vice versa. For example, we got FileOutputStream, then we will got ... too. If we understand the mechanism of ..., we can understand the other ... and vice versa</a:t>
            </a:r>
          </a:p>
          <a:p>
            <a:pPr algn="l"/>
            <a:r>
              <a:rPr lang="en-US" sz="1800">
                <a:sym typeface="Wingdings" pitchFamily="2" charset="2"/>
              </a:rPr>
              <a:t>– Same rule, ... class also have ... class (for example, File ... write ... that can be ... by ... File ... class)</a:t>
            </a:r>
          </a:p>
          <a:p>
            <a:pPr algn="l"/>
            <a:r>
              <a:rPr lang="en-US" sz="1800">
                <a:sym typeface="Wingdings" pitchFamily="2" charset="2"/>
              </a:rPr>
              <a:t>- However, there are some ... for this rule. For the exam, we must remember that Print ... doesnt have Print... Same as that, Print ... doesn't have its ... counterpart (we will talk about this class later ...)</a:t>
            </a:r>
          </a:p>
          <a:p>
            <a:pPr algn="l"/>
            <a:r>
              <a:rPr lang="en-US" sz="1800" b="1">
                <a:sym typeface="Wingdings" pitchFamily="2" charset="2"/>
              </a:rPr>
              <a:t>Low-level VS High-level Streams</a:t>
            </a:r>
          </a:p>
          <a:p>
            <a:pPr algn="l"/>
            <a:r>
              <a:rPr lang="en-US" sz="1800">
                <a:sym typeface="Wingdings" pitchFamily="2" charset="2"/>
              </a:rPr>
              <a:t>- Another way to remember ... in Java is to classify them into ... and ... Streams</a:t>
            </a:r>
          </a:p>
          <a:p>
            <a:pPr algn="l"/>
            <a:r>
              <a:rPr lang="en-US" sz="1800">
                <a:sym typeface="Wingdings" pitchFamily="2" charset="2"/>
              </a:rPr>
              <a:t>– ... Stream ... directly with the data in a ... and ... manner </a:t>
            </a:r>
          </a:p>
          <a:p>
            <a:pPr algn="l"/>
            <a:r>
              <a:rPr lang="en-US" sz="1800">
                <a:sym typeface="Wingdings" pitchFamily="2" charset="2"/>
              </a:rPr>
              <a:t>- On the other hand, ... Stream is based on another ... Streams using something called ... technique. ... technique is a process of passing an Instance of ... into the ... and all operations on the ... will be ... and passed down to the ... </a:t>
            </a:r>
          </a:p>
          <a:p>
            <a:pPr algn="l"/>
            <a:r>
              <a:rPr lang="en-US" sz="1800">
                <a:sym typeface="Wingdings" pitchFamily="2" charset="2"/>
              </a:rPr>
              <a:t>(code illustration snippet 39)</a:t>
            </a:r>
          </a:p>
        </p:txBody>
      </p:sp>
    </p:spTree>
    <p:extLst>
      <p:ext uri="{BB962C8B-B14F-4D97-AF65-F5344CB8AC3E}">
        <p14:creationId xmlns:p14="http://schemas.microsoft.com/office/powerpoint/2010/main" val="320296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3EB2-29F9-03A6-3099-8DD5483511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892CC9-D506-D044-C042-8799AD63D5D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5FF5598-0261-0DBA-1F90-AC9DAE5D388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In the previous example, FileReader is ... and BufferedReader is a ..., which recieve ... as an input. Many operations on ... have been passed down to the ... such as ...(), ...(). The other operations .../... new functions for the ... IO methods</a:t>
            </a:r>
          </a:p>
          <a:p>
            <a:pPr algn="l"/>
            <a:r>
              <a:rPr lang="en-US" sz="1800">
                <a:sym typeface="Wingdings" pitchFamily="2" charset="2"/>
              </a:rPr>
              <a:t>– The ... IO Stream can add ... methods such as ...() as well as measures to improve ... the IO ...</a:t>
            </a:r>
          </a:p>
          <a:p>
            <a:pPr algn="l"/>
            <a:r>
              <a:rPr lang="en-US" sz="1800">
                <a:sym typeface="Wingdings" pitchFamily="2" charset="2"/>
              </a:rPr>
              <a:t>- Some ... IO can also recieve other ... IO as well as input ..</a:t>
            </a:r>
          </a:p>
          <a:p>
            <a:pPr algn="l"/>
            <a:r>
              <a:rPr lang="en-US" sz="1800">
                <a:sym typeface="Wingdings" pitchFamily="2" charset="2"/>
              </a:rPr>
              <a:t>(code illustration snippet 40)</a:t>
            </a:r>
          </a:p>
          <a:p>
            <a:pPr algn="l"/>
            <a:r>
              <a:rPr lang="en-US" sz="1800">
                <a:sym typeface="Wingdings" pitchFamily="2" charset="2"/>
              </a:rPr>
              <a:t>- In this example, FileInputStream is ..., which is ... in a BufferedInputStream (to improve ...), and both of them got ... into an ObjectInputStream, allowing us to interact ... as an ... </a:t>
            </a:r>
          </a:p>
          <a:p>
            <a:pPr algn="l"/>
            <a:r>
              <a:rPr lang="en-US" sz="1800">
                <a:sym typeface="Wingdings" pitchFamily="2" charset="2"/>
              </a:rPr>
              <a:t>- For the exam, we must remeber that the ... IO stream is the stream classes that works with ... and other non-... class are all ... IO classes</a:t>
            </a:r>
          </a:p>
          <a:p>
            <a:pPr algn="l"/>
            <a:r>
              <a:rPr lang="en-US" sz="1800" b="1">
                <a:sym typeface="Wingdings" pitchFamily="2" charset="2"/>
              </a:rPr>
              <a:t>Stream Base classes</a:t>
            </a:r>
          </a:p>
          <a:p>
            <a:pPr algn="l"/>
            <a:r>
              <a:rPr lang="en-US" sz="1800">
                <a:sym typeface="Wingdings" pitchFamily="2" charset="2"/>
              </a:rPr>
              <a:t>- java.io library defines 4 classes that is the ... of all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Constructors of high ... usually takes a reference to these ... (for example, BufferedWriter recieve a ... as an Input =&gt; allowing any ... as an argument)</a:t>
            </a:r>
          </a:p>
        </p:txBody>
      </p:sp>
    </p:spTree>
    <p:extLst>
      <p:ext uri="{BB962C8B-B14F-4D97-AF65-F5344CB8AC3E}">
        <p14:creationId xmlns:p14="http://schemas.microsoft.com/office/powerpoint/2010/main" val="42878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270FF-FB81-040A-4469-C7675B88AE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90EAB01-FBB1-54D3-D84B-E11CCDC0161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415EE70-DF58-35FD-8222-2694F788EF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 trick that the exam usually use is that they mix ...</a:t>
            </a:r>
          </a:p>
          <a:p>
            <a:pPr algn="l"/>
            <a:r>
              <a:rPr lang="en-US" sz="1800">
                <a:sym typeface="Wingdings" pitchFamily="2" charset="2"/>
              </a:rPr>
              <a:t>(code illustration snippet 41)</a:t>
            </a:r>
          </a:p>
          <a:p>
            <a:pPr algn="l"/>
            <a:r>
              <a:rPr lang="en-US" sz="1800" b="1">
                <a:sym typeface="Wingdings" pitchFamily="2" charset="2"/>
              </a:rPr>
              <a:t>Decoding IO Class names</a:t>
            </a:r>
          </a:p>
          <a:p>
            <a:pPr algn="l"/>
            <a:r>
              <a:rPr lang="en-US" sz="1800">
                <a:sym typeface="Wingdings" pitchFamily="2" charset="2"/>
              </a:rPr>
              <a:t>- Be careful when seeing the name of the ..., it can tells you ...,... of the class (for example, a class with ... name will ... or a class with ... name will ...)</a:t>
            </a:r>
          </a:p>
        </p:txBody>
      </p:sp>
      <p:pic>
        <p:nvPicPr>
          <p:cNvPr id="2" name="Picture 1">
            <a:extLst>
              <a:ext uri="{FF2B5EF4-FFF2-40B4-BE49-F238E27FC236}">
                <a16:creationId xmlns:a16="http://schemas.microsoft.com/office/drawing/2014/main" id="{23D66354-5C81-1C02-6657-045D1121F039}"/>
              </a:ext>
            </a:extLst>
          </p:cNvPr>
          <p:cNvPicPr>
            <a:picLocks noChangeAspect="1"/>
          </p:cNvPicPr>
          <p:nvPr/>
        </p:nvPicPr>
        <p:blipFill>
          <a:blip r:embed="rId3"/>
          <a:stretch>
            <a:fillRect/>
          </a:stretch>
        </p:blipFill>
        <p:spPr>
          <a:xfrm>
            <a:off x="2209800" y="2592567"/>
            <a:ext cx="7772400" cy="2493603"/>
          </a:xfrm>
          <a:prstGeom prst="rect">
            <a:avLst/>
          </a:prstGeom>
        </p:spPr>
      </p:pic>
      <p:sp>
        <p:nvSpPr>
          <p:cNvPr id="5" name="Rectangle 4">
            <a:extLst>
              <a:ext uri="{FF2B5EF4-FFF2-40B4-BE49-F238E27FC236}">
                <a16:creationId xmlns:a16="http://schemas.microsoft.com/office/drawing/2014/main" id="{08421A60-6E56-322B-D415-0C6D2AF0C9CD}"/>
              </a:ext>
            </a:extLst>
          </p:cNvPr>
          <p:cNvSpPr/>
          <p:nvPr/>
        </p:nvSpPr>
        <p:spPr>
          <a:xfrm>
            <a:off x="4683211" y="3188043"/>
            <a:ext cx="4028303" cy="1692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32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4290-6224-2C5B-7232-5AE5E1E0074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2AAB47F-987E-EF45-E02C-526EBB7926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03D1565-5205-4BA0-50B7-A1AB28BA53A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71D76BFE-5DB0-4A4E-0E5F-1CE49403A437}"/>
              </a:ext>
            </a:extLst>
          </p:cNvPr>
          <p:cNvPicPr>
            <a:picLocks noChangeAspect="1"/>
          </p:cNvPicPr>
          <p:nvPr/>
        </p:nvPicPr>
        <p:blipFill>
          <a:blip r:embed="rId3"/>
          <a:stretch>
            <a:fillRect/>
          </a:stretch>
        </p:blipFill>
        <p:spPr>
          <a:xfrm>
            <a:off x="1877784" y="1750406"/>
            <a:ext cx="7772400" cy="3357188"/>
          </a:xfrm>
          <a:prstGeom prst="rect">
            <a:avLst/>
          </a:prstGeom>
        </p:spPr>
      </p:pic>
      <p:sp>
        <p:nvSpPr>
          <p:cNvPr id="7" name="Rectangle 6">
            <a:extLst>
              <a:ext uri="{FF2B5EF4-FFF2-40B4-BE49-F238E27FC236}">
                <a16:creationId xmlns:a16="http://schemas.microsoft.com/office/drawing/2014/main" id="{4995A98B-0062-9743-D83F-C25ED2128193}"/>
              </a:ext>
            </a:extLst>
          </p:cNvPr>
          <p:cNvSpPr/>
          <p:nvPr/>
        </p:nvSpPr>
        <p:spPr>
          <a:xfrm>
            <a:off x="4201297" y="2557849"/>
            <a:ext cx="5362833" cy="2446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7924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C3461-03AA-72A7-4590-D3BDBA297C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8ACD93B-1753-5956-88B2-E1C2D55CAEC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C6E14CD-3C54-13A2-DF11-C845F53213D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6709A583-282C-1235-DD8A-1F1A4C0D958A}"/>
              </a:ext>
            </a:extLst>
          </p:cNvPr>
          <p:cNvPicPr>
            <a:picLocks noChangeAspect="1"/>
          </p:cNvPicPr>
          <p:nvPr/>
        </p:nvPicPr>
        <p:blipFill>
          <a:blip r:embed="rId3"/>
          <a:stretch>
            <a:fillRect/>
          </a:stretch>
        </p:blipFill>
        <p:spPr>
          <a:xfrm>
            <a:off x="1877784" y="520700"/>
            <a:ext cx="7772400" cy="6301945"/>
          </a:xfrm>
          <a:prstGeom prst="rect">
            <a:avLst/>
          </a:prstGeom>
        </p:spPr>
      </p:pic>
      <p:sp>
        <p:nvSpPr>
          <p:cNvPr id="5" name="Rectangle 4">
            <a:extLst>
              <a:ext uri="{FF2B5EF4-FFF2-40B4-BE49-F238E27FC236}">
                <a16:creationId xmlns:a16="http://schemas.microsoft.com/office/drawing/2014/main" id="{E6A1003E-F1B6-82E7-5C7F-D0C87787CB8B}"/>
              </a:ext>
            </a:extLst>
          </p:cNvPr>
          <p:cNvSpPr/>
          <p:nvPr/>
        </p:nvSpPr>
        <p:spPr>
          <a:xfrm>
            <a:off x="4349578" y="1507524"/>
            <a:ext cx="4831492" cy="50168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220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1EF0-03F8-42FE-43C6-06917EA0CAE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5980922-02AB-51DB-2DD7-C24C4B0422A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577444D-610C-68DE-3270-33D1AEA474C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use both ... and ... path to refer to .../... in the ... system.</a:t>
            </a:r>
          </a:p>
          <a:p>
            <a:pPr algn="l"/>
            <a:r>
              <a:rPr lang="en-US" sz="1800">
                <a:sym typeface="Wingdings" pitchFamily="2" charset="2"/>
              </a:rPr>
              <a:t>- ... path is ...</a:t>
            </a:r>
          </a:p>
          <a:p>
            <a:pPr algn="l"/>
            <a:r>
              <a:rPr lang="en-US" sz="1800">
                <a:sym typeface="Wingdings" pitchFamily="2" charset="2"/>
              </a:rPr>
              <a:t>- ... path is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09BF4F5B-F1DF-576D-B070-FB0273E0C5CF}"/>
              </a:ext>
            </a:extLst>
          </p:cNvPr>
          <p:cNvPicPr>
            <a:picLocks noChangeAspect="1"/>
          </p:cNvPicPr>
          <p:nvPr/>
        </p:nvPicPr>
        <p:blipFill>
          <a:blip r:embed="rId3"/>
          <a:stretch>
            <a:fillRect/>
          </a:stretch>
        </p:blipFill>
        <p:spPr>
          <a:xfrm>
            <a:off x="2209800" y="2806601"/>
            <a:ext cx="7772400" cy="1244798"/>
          </a:xfrm>
          <a:prstGeom prst="rect">
            <a:avLst/>
          </a:prstGeom>
        </p:spPr>
      </p:pic>
    </p:spTree>
    <p:extLst>
      <p:ext uri="{BB962C8B-B14F-4D97-AF65-F5344CB8AC3E}">
        <p14:creationId xmlns:p14="http://schemas.microsoft.com/office/powerpoint/2010/main" val="178596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54FB8-1193-1A29-0C21-10FDB51C67F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A689B1-584A-C420-4C14-1CBB6A41490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8FDA53A3-E67C-1B8D-B8AE-2E24BBAB930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Reading and Writing Files</a:t>
            </a:r>
          </a:p>
          <a:p>
            <a:pPr algn="l"/>
            <a:r>
              <a:rPr lang="en-US" sz="1800">
                <a:sym typeface="Wingdings" pitchFamily="2" charset="2"/>
              </a:rPr>
              <a:t>- There are many way to .../... data from a ..., we study about them in this section by ... from ... to another...</a:t>
            </a:r>
          </a:p>
          <a:p>
            <a:pPr algn="l"/>
            <a:r>
              <a:rPr lang="en-US" sz="1800" b="1">
                <a:sym typeface="Wingdings" pitchFamily="2" charset="2"/>
              </a:rPr>
              <a:t>Using IO Streams</a:t>
            </a:r>
          </a:p>
          <a:p>
            <a:pPr algn="l"/>
            <a:r>
              <a:rPr lang="en-US" sz="1800">
                <a:sym typeface="Wingdings" pitchFamily="2" charset="2"/>
              </a:rPr>
              <a:t>- IO ... is mostly focused on ..../... data, so there will be no suprise to us that .../... declares a method ...() used to read the ... data from IO ... and so, .../... also declares a method ...() to write the ... data to a ... IO ...</a:t>
            </a:r>
          </a:p>
          <a:p>
            <a:pPr algn="l"/>
            <a:r>
              <a:rPr lang="en-US" sz="1800">
                <a:sym typeface="Wingdings" pitchFamily="2" charset="2"/>
              </a:rPr>
              <a:t>- The method copyStream() down here will read all ... and then write ... to ... IO .../... In both example, we can see that the method use the ... to notify that this is the end of ...</a:t>
            </a:r>
          </a:p>
          <a:p>
            <a:pPr algn="l"/>
            <a:r>
              <a:rPr lang="en-US" sz="1800">
                <a:sym typeface="Wingdings" pitchFamily="2" charset="2"/>
              </a:rPr>
              <a:t>(code illustration snippet 42, 43)</a:t>
            </a:r>
          </a:p>
          <a:p>
            <a:pPr algn="l"/>
            <a:r>
              <a:rPr lang="en-US" sz="1800">
                <a:sym typeface="Wingdings" pitchFamily="2" charset="2"/>
              </a:rPr>
              <a:t>- However, there is a problem. We have been told that we are .../... byte, then why the method uses ... ? We must remember that a byte can ... characters, it requires a value to signify the ... The Java devs decided to use a larger ... which is "int" =&gt; Larger value will be used to signify the ... of an .... Output ... also use the same ...</a:t>
            </a:r>
          </a:p>
          <a:p>
            <a:pPr algn="l"/>
            <a:r>
              <a:rPr lang="en-US" sz="1800">
                <a:sym typeface="Wingdings" pitchFamily="2" charset="2"/>
              </a:rPr>
              <a:t>– Moreover, .../... on single ... is not ... Luckily, ...() has an overloaded ... which allows us to ... multiple ... at the same time. Parameters such as ..., ... are applied to the ... array (for example, ... 3 and ...5 means it will ... 5 ... at the same time and append to the ... starting at ... 3.... )</a:t>
            </a:r>
          </a:p>
          <a:p>
            <a:pPr algn="l"/>
            <a:r>
              <a:rPr lang="en-US" sz="1800">
                <a:sym typeface="Wingdings" pitchFamily="2" charset="2"/>
              </a:rPr>
              <a:t>(code illustration snippet 44)</a:t>
            </a:r>
          </a:p>
          <a:p>
            <a:pPr algn="l"/>
            <a:r>
              <a:rPr lang="en-US" sz="1800">
                <a:sym typeface="Wingdings" pitchFamily="2" charset="2"/>
              </a:rPr>
              <a:t>- Instead of ... single ... at the same time, we will ... at the same time. The value lengthRead is very important because it determines is it the ... of IO ... and determines the number of ... we need to write to ... </a:t>
            </a:r>
          </a:p>
        </p:txBody>
      </p:sp>
    </p:spTree>
    <p:extLst>
      <p:ext uri="{BB962C8B-B14F-4D97-AF65-F5344CB8AC3E}">
        <p14:creationId xmlns:p14="http://schemas.microsoft.com/office/powerpoint/2010/main" val="270349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FBB2F-075C-F6A8-D93D-0977D3A3B8B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58A33E-AD3C-DEA9-32C2-A9E2353238A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49D9E15-D1DD-5E7E-D2B6-2B01DFEC802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Unless the file size is exactly ..., the last iteration of ... will write ... smaller than ... (for example, if the ... 1054 bytes, then the last ... will be ... smaller than ...). If we ignore the value ..., then the final ... will have the size of ... but with additional of ... </a:t>
            </a:r>
          </a:p>
          <a:p>
            <a:pPr algn="l"/>
            <a:r>
              <a:rPr lang="en-US" sz="1800">
                <a:sym typeface="Wingdings" pitchFamily="2" charset="2"/>
              </a:rPr>
              <a:t>- We also include a method named ...(), which mitigate the ... loss when ... suddenly ... When data is ... output, the OS cant gurantee that the data is ... file system immediately. The method ...() will request OS to ... still inside ... to be written ... However, the usage of this method comes with a cost, every time we call .. will ... substantial ... to the app (especially with ...)</a:t>
            </a:r>
          </a:p>
          <a:p>
            <a:pPr algn="l"/>
            <a:r>
              <a:rPr lang="en-US" sz="1800">
                <a:sym typeface="Wingdings" pitchFamily="2" charset="2"/>
              </a:rPr>
              <a:t>- We only use this method when ... critical ..., otherwise, ...() should be used intermittently </a:t>
            </a:r>
          </a:p>
          <a:p>
            <a:pPr algn="l"/>
            <a:r>
              <a:rPr lang="en-US" sz="1800">
                <a:sym typeface="Wingdings" pitchFamily="2" charset="2"/>
              </a:rPr>
              <a:t>- The method that looks like ...() also appear in .../...  but these 2 read/write ... instead of ...</a:t>
            </a:r>
          </a:p>
          <a:p>
            <a:pPr algn="l"/>
            <a:r>
              <a:rPr lang="en-US" sz="1800">
                <a:sym typeface="Wingdings" pitchFamily="2" charset="2"/>
              </a:rPr>
              <a:t>– Our previous example only makes us feel ... because it use ... only</a:t>
            </a:r>
          </a:p>
          <a:p>
            <a:pPr algn="l"/>
            <a:r>
              <a:rPr lang="en-US" sz="1800">
                <a:sym typeface="Wingdings" pitchFamily="2" charset="2"/>
              </a:rPr>
              <a:t>(code illustration snippet 45)</a:t>
            </a:r>
          </a:p>
          <a:p>
            <a:pPr algn="l"/>
            <a:r>
              <a:rPr lang="en-US" sz="1800">
                <a:sym typeface="Wingdings" pitchFamily="2" charset="2"/>
              </a:rPr>
              <a:t>- The crucial point here is that we need to choose high ... that is most ... to us. In this situation, we are working with a ... =&gt; We want to use File... and File... Both class has ... that recieve a String representing ... or a ... instance</a:t>
            </a:r>
          </a:p>
          <a:p>
            <a:pPr algn="l"/>
            <a:r>
              <a:rPr lang="en-US" sz="1800">
                <a:sym typeface="Wingdings" pitchFamily="2" charset="2"/>
              </a:rPr>
              <a:t>– If the ... exists, a ... will be throw (which is a sub... of ...) If the desination file exist, it will ... We can pass an optional ... (2</a:t>
            </a:r>
            <a:r>
              <a:rPr lang="en-US" sz="1800" baseline="30000">
                <a:sym typeface="Wingdings" pitchFamily="2" charset="2"/>
              </a:rPr>
              <a:t>nd</a:t>
            </a:r>
            <a:r>
              <a:rPr lang="en-US" sz="1800">
                <a:sym typeface="Wingdings" pitchFamily="2" charset="2"/>
              </a:rPr>
              <a:t> ... ) to the File... to .. change the append flag ... bahavior</a:t>
            </a:r>
          </a:p>
          <a:p>
            <a:pPr algn="l"/>
            <a:r>
              <a:rPr lang="en-US" sz="1800">
                <a:sym typeface="Wingdings" pitchFamily="2" charset="2"/>
              </a:rPr>
              <a:t>– We can also choose to use Buffer... and Buffer... so that we can read the whole ... =&gt; Give us an advantage of ... the whole ... without the need to write the whole ...</a:t>
            </a:r>
          </a:p>
          <a:p>
            <a:pPr algn="l"/>
            <a:r>
              <a:rPr lang="en-US" sz="1800">
                <a:sym typeface="Wingdings" pitchFamily="2" charset="2"/>
              </a:rPr>
              <a:t>– write(line) will ... the whole ... and remove the ... newLine() will ... back (the example also include try... to ... and ... technique)</a:t>
            </a:r>
          </a:p>
        </p:txBody>
      </p:sp>
    </p:spTree>
    <p:extLst>
      <p:ext uri="{BB962C8B-B14F-4D97-AF65-F5344CB8AC3E}">
        <p14:creationId xmlns:p14="http://schemas.microsoft.com/office/powerpoint/2010/main" val="92462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6CF8-994F-B7AF-0054-39FEEFBB3D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2C7C05A-9267-74EB-A399-C62CF87FC2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F64B389-E8AD-07F5-A6A9-5CBA7006543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Now, assume that we want ... data instead of ... data =&gt; We must pick other choice of high ... which is Buffered... and Buffered... or File... and File.... With these class, we can call readAllBytes() instead of ...()  and the result will be saved in a ... array instead of a ... And finally, we don't need to handle the ... because the data is just ... now</a:t>
            </a:r>
          </a:p>
          <a:p>
            <a:pPr algn="l"/>
            <a:r>
              <a:rPr lang="en-US" sz="1800">
                <a:sym typeface="Wingdings" pitchFamily="2" charset="2"/>
              </a:rPr>
              <a:t>- We can improve the previous example, which used Buffered... and Buffered..., by using something called Print... and Print...</a:t>
            </a:r>
          </a:p>
          <a:p>
            <a:pPr algn="l"/>
            <a:r>
              <a:rPr lang="en-US" sz="1800">
                <a:sym typeface="Wingdings" pitchFamily="2" charset="2"/>
              </a:rPr>
              <a:t>– There are ... key methods in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The last 2 method we will mention it in the ... part</a:t>
            </a:r>
          </a:p>
          <a:p>
            <a:pPr algn="l"/>
            <a:r>
              <a:rPr lang="en-US" sz="1800">
                <a:sym typeface="Wingdings" pitchFamily="2" charset="2"/>
              </a:rPr>
              <a:t>(code illustration snippet 46)</a:t>
            </a:r>
          </a:p>
          <a:p>
            <a:pPr algn="l"/>
            <a:r>
              <a:rPr lang="en-US" sz="1800">
                <a:sym typeface="Wingdings" pitchFamily="2" charset="2"/>
              </a:rPr>
              <a:t>- In this example, the method ...() used the String ... There are many ... covering from ... datatype to ...</a:t>
            </a:r>
          </a:p>
          <a:p>
            <a:pPr algn="l"/>
            <a:r>
              <a:rPr lang="en-US" sz="1800">
                <a:sym typeface="Wingdings" pitchFamily="2" charset="2"/>
              </a:rPr>
              <a:t>– Inside method ...(), they just simply do String...</a:t>
            </a:r>
          </a:p>
          <a:p>
            <a:pPr algn="l"/>
            <a:r>
              <a:rPr lang="en-US" sz="1800">
                <a:sym typeface="Wingdings" pitchFamily="2" charset="2"/>
              </a:rPr>
              <a:t>- All print stream classes are different than the normal ... because they are IO ... and they don't have ... counterpart. Also, differ from the ... classes, Print... doesnt have ... in its name</a:t>
            </a:r>
          </a:p>
        </p:txBody>
      </p:sp>
    </p:spTree>
    <p:extLst>
      <p:ext uri="{BB962C8B-B14F-4D97-AF65-F5344CB8AC3E}">
        <p14:creationId xmlns:p14="http://schemas.microsoft.com/office/powerpoint/2010/main" val="364553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ACBA-8A09-22E2-A409-48B1952F37F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C792A4D-E81D-9001-BBC6-4F873ED95DD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6970460-1385-E6B1-B709-E31DC9584A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There is a thing that will make us suprise that we have been using ... for ... Both ... and ... are part of the PrintStream class. Moreover, the System.in is also useful in ...</a:t>
            </a:r>
          </a:p>
          <a:p>
            <a:pPr algn="l"/>
            <a:r>
              <a:rPr lang="en-US" sz="1800">
                <a:sym typeface="Wingdings" pitchFamily="2" charset="2"/>
              </a:rPr>
              <a:t>– Differ from most of the IO ... that we have ..., methods in the ... classes don't throw .... If it does, then we have to ... everytime we ... </a:t>
            </a:r>
          </a:p>
          <a:p>
            <a:pPr algn="l"/>
            <a:r>
              <a:rPr lang="en-US" sz="1800">
                <a:sym typeface="Wingdings" pitchFamily="2" charset="2"/>
              </a:rPr>
              <a:t>- The line separator such as ... or ... depends on OS =&gt; ...() method will handle this for us, if we need to get the ... directly, we can use ...</a:t>
            </a:r>
          </a:p>
          <a:p>
            <a:pPr algn="l"/>
            <a:r>
              <a:rPr lang="en-US" sz="1800">
                <a:sym typeface="Wingdings" pitchFamily="2" charset="2"/>
              </a:rPr>
              <a:t>(code illustration snippet 47)</a:t>
            </a:r>
          </a:p>
          <a:p>
            <a:pPr algn="l"/>
            <a:r>
              <a:rPr lang="en-US" sz="1800" b="1">
                <a:sym typeface="Wingdings" pitchFamily="2" charset="2"/>
              </a:rPr>
              <a:t>Enhancing with Files</a:t>
            </a:r>
          </a:p>
          <a:p>
            <a:pPr algn="l"/>
            <a:r>
              <a:rPr lang="en-US" sz="1800">
                <a:sym typeface="Wingdings" pitchFamily="2" charset="2"/>
              </a:rPr>
              <a:t>- NIO.2 API provides a very easy way to ... instead of using the ... class. Let's start with the first ... methods used to ... files  by read ... and write ...</a:t>
            </a:r>
          </a:p>
          <a:p>
            <a:pPr algn="l"/>
            <a:r>
              <a:rPr lang="en-US" sz="1800">
                <a:sym typeface="Wingdings" pitchFamily="2" charset="2"/>
              </a:rPr>
              <a:t>(code illustration snippet 48, 49, 50)</a:t>
            </a:r>
          </a:p>
          <a:p>
            <a:pPr algn="l"/>
            <a:r>
              <a:rPr lang="en-US" sz="1800">
                <a:sym typeface="Wingdings" pitchFamily="2" charset="2"/>
              </a:rPr>
              <a:t>- These methods look pretty short, we can read a Path as ..., ..., .... Please be advised that these method will ... at once =&gt; Save the file to the ...</a:t>
            </a:r>
          </a:p>
          <a:p>
            <a:pPr algn="l"/>
            <a:r>
              <a:rPr lang="en-US" sz="1800">
                <a:sym typeface="Wingdings" pitchFamily="2" charset="2"/>
              </a:rPr>
              <a:t>– If the file ... enough, it will trigger ...Error. Luckily, we have a solution for this. The example below will print out ...</a:t>
            </a:r>
          </a:p>
          <a:p>
            <a:pPr algn="l"/>
            <a:r>
              <a:rPr lang="en-US" sz="1800">
                <a:sym typeface="Wingdings" pitchFamily="2" charset="2"/>
              </a:rPr>
              <a:t>(code illustration snippet 51)</a:t>
            </a:r>
          </a:p>
          <a:p>
            <a:pPr algn="l"/>
            <a:r>
              <a:rPr lang="en-US" sz="1800">
                <a:sym typeface="Wingdings" pitchFamily="2" charset="2"/>
              </a:rPr>
              <a:t>- This method will read all ... and print ...</a:t>
            </a:r>
          </a:p>
          <a:p>
            <a:pPr algn="l"/>
            <a:r>
              <a:rPr lang="en-US" sz="1800">
                <a:sym typeface="Wingdings" pitchFamily="2" charset="2"/>
              </a:rPr>
              <a:t>– Because Stream is ... =&gt; File didnt ... into ...</a:t>
            </a:r>
          </a:p>
        </p:txBody>
      </p:sp>
    </p:spTree>
    <p:extLst>
      <p:ext uri="{BB962C8B-B14F-4D97-AF65-F5344CB8AC3E}">
        <p14:creationId xmlns:p14="http://schemas.microsoft.com/office/powerpoint/2010/main" val="5264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B1CE-DF23-55BD-05D4-71BA6C4C34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CB95734-096B-32A6-1C21-D0368FE5376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FFF6FB33-68E4-FD82-6DD6-35E78238811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52)</a:t>
            </a:r>
          </a:p>
          <a:p>
            <a:pPr algn="l"/>
            <a:r>
              <a:rPr lang="en-US" sz="1800" b="1">
                <a:sym typeface="Wingdings" pitchFamily="2" charset="2"/>
              </a:rPr>
              <a:t>Files.readaAllLines() VS Files.lines()</a:t>
            </a:r>
          </a:p>
          <a:p>
            <a:pPr algn="l"/>
            <a:r>
              <a:rPr lang="en-US" sz="1800">
                <a:sym typeface="Wingdings" pitchFamily="2" charset="2"/>
              </a:rPr>
              <a:t>- For the exam, we must know the difference between ...</a:t>
            </a:r>
          </a:p>
          <a:p>
            <a:pPr algn="l"/>
            <a:r>
              <a:rPr lang="en-US" sz="1800">
                <a:sym typeface="Wingdings" pitchFamily="2" charset="2"/>
              </a:rPr>
              <a:t>(code illustration snippet 53, 54)</a:t>
            </a:r>
          </a:p>
          <a:p>
            <a:pPr algn="l"/>
            <a:r>
              <a:rPr lang="en-US" sz="1800" b="1">
                <a:sym typeface="Wingdings" pitchFamily="2" charset="2"/>
              </a:rPr>
              <a:t>Combining with newBufferedReader() and newBufferedWriter()</a:t>
            </a:r>
          </a:p>
          <a:p>
            <a:pPr algn="l"/>
            <a:r>
              <a:rPr lang="en-US" sz="1800">
                <a:sym typeface="Wingdings" pitchFamily="2" charset="2"/>
              </a:rPr>
              <a:t>- Sometime, we will need to use both ... and ... =&gt; ... class include ... to do that</a:t>
            </a:r>
          </a:p>
          <a:p>
            <a:pPr algn="l"/>
            <a:r>
              <a:rPr lang="en-US" sz="1800">
                <a:sym typeface="Wingdings" pitchFamily="2" charset="2"/>
              </a:rPr>
              <a:t>(code illustration snippet 55)</a:t>
            </a:r>
          </a:p>
          <a:p>
            <a:pPr algn="l"/>
            <a:r>
              <a:rPr lang="en-US" sz="1800">
                <a:sym typeface="Wingdings" pitchFamily="2" charset="2"/>
              </a:rPr>
              <a:t>- Of couse we can use the ... technique to achieve ..., however, using ... method is much more ...</a:t>
            </a:r>
          </a:p>
        </p:txBody>
      </p:sp>
    </p:spTree>
    <p:extLst>
      <p:ext uri="{BB962C8B-B14F-4D97-AF65-F5344CB8AC3E}">
        <p14:creationId xmlns:p14="http://schemas.microsoft.com/office/powerpoint/2010/main" val="25412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2196-AA78-3F72-52B8-49BD8F1958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FDC327-5868-2EA9-DB7F-095C0B26FB1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96D2A42-1E8F-68DD-3288-E24E7898C1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EEDEF499-BDE7-4EEA-9323-B908C7637A45}"/>
              </a:ext>
            </a:extLst>
          </p:cNvPr>
          <p:cNvPicPr>
            <a:picLocks noChangeAspect="1"/>
          </p:cNvPicPr>
          <p:nvPr/>
        </p:nvPicPr>
        <p:blipFill>
          <a:blip r:embed="rId3"/>
          <a:stretch>
            <a:fillRect/>
          </a:stretch>
        </p:blipFill>
        <p:spPr>
          <a:xfrm>
            <a:off x="2790164" y="642550"/>
            <a:ext cx="6611671" cy="5844939"/>
          </a:xfrm>
          <a:prstGeom prst="rect">
            <a:avLst/>
          </a:prstGeom>
        </p:spPr>
      </p:pic>
      <p:sp>
        <p:nvSpPr>
          <p:cNvPr id="5" name="Rectangle 4">
            <a:extLst>
              <a:ext uri="{FF2B5EF4-FFF2-40B4-BE49-F238E27FC236}">
                <a16:creationId xmlns:a16="http://schemas.microsoft.com/office/drawing/2014/main" id="{50FFCD2D-F74C-17D3-BB9B-B02451C4728C}"/>
              </a:ext>
            </a:extLst>
          </p:cNvPr>
          <p:cNvSpPr/>
          <p:nvPr/>
        </p:nvSpPr>
        <p:spPr>
          <a:xfrm>
            <a:off x="7253416" y="1186249"/>
            <a:ext cx="1902941" cy="5053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3591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7779-652D-9480-5C78-A4A220FB72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3F10C83-28EC-7BE7-3B1C-5A64E6947B4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B6E59CAC-8BB1-38A9-F35E-0572DA39C33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56C0E06-A21F-1B44-BF1E-604517007991}"/>
              </a:ext>
            </a:extLst>
          </p:cNvPr>
          <p:cNvPicPr>
            <a:picLocks noChangeAspect="1"/>
          </p:cNvPicPr>
          <p:nvPr/>
        </p:nvPicPr>
        <p:blipFill>
          <a:blip r:embed="rId3"/>
          <a:stretch>
            <a:fillRect/>
          </a:stretch>
        </p:blipFill>
        <p:spPr>
          <a:xfrm>
            <a:off x="2209800" y="820738"/>
            <a:ext cx="7772400" cy="3497580"/>
          </a:xfrm>
          <a:prstGeom prst="rect">
            <a:avLst/>
          </a:prstGeom>
        </p:spPr>
      </p:pic>
      <p:sp>
        <p:nvSpPr>
          <p:cNvPr id="7" name="Rectangle 6">
            <a:extLst>
              <a:ext uri="{FF2B5EF4-FFF2-40B4-BE49-F238E27FC236}">
                <a16:creationId xmlns:a16="http://schemas.microsoft.com/office/drawing/2014/main" id="{2428CF42-EECF-C121-57CF-C01180256C3B}"/>
              </a:ext>
            </a:extLst>
          </p:cNvPr>
          <p:cNvSpPr/>
          <p:nvPr/>
        </p:nvSpPr>
        <p:spPr>
          <a:xfrm>
            <a:off x="7166919" y="1346886"/>
            <a:ext cx="2075935" cy="2693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7242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D2D2F-DD44-31EA-5151-C4AE824908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F6C89D-F7C7-F993-293F-BA86F951C0A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8F670D6-DB76-CB94-D513-337EC7AD06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5B690DD-7D92-DC6C-5E38-A62E0173242F}"/>
              </a:ext>
            </a:extLst>
          </p:cNvPr>
          <p:cNvPicPr>
            <a:picLocks noChangeAspect="1"/>
          </p:cNvPicPr>
          <p:nvPr/>
        </p:nvPicPr>
        <p:blipFill>
          <a:blip r:embed="rId3"/>
          <a:stretch>
            <a:fillRect/>
          </a:stretch>
        </p:blipFill>
        <p:spPr>
          <a:xfrm>
            <a:off x="2292350" y="1047750"/>
            <a:ext cx="7607300" cy="4762500"/>
          </a:xfrm>
          <a:prstGeom prst="rect">
            <a:avLst/>
          </a:prstGeom>
        </p:spPr>
      </p:pic>
      <p:sp>
        <p:nvSpPr>
          <p:cNvPr id="5" name="Rectangle 4">
            <a:extLst>
              <a:ext uri="{FF2B5EF4-FFF2-40B4-BE49-F238E27FC236}">
                <a16:creationId xmlns:a16="http://schemas.microsoft.com/office/drawing/2014/main" id="{A6C5A5DA-7378-7B0C-24D0-8FAA97F3496B}"/>
              </a:ext>
            </a:extLst>
          </p:cNvPr>
          <p:cNvSpPr/>
          <p:nvPr/>
        </p:nvSpPr>
        <p:spPr>
          <a:xfrm>
            <a:off x="6796216" y="1705232"/>
            <a:ext cx="2842054" cy="3756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976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CF02B-5C7A-0018-B148-BB7E4C73B63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1973CB-01B2-BE3C-5D6A-550302BB8B0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19E5285-DE8B-826A-14F8-FAB04574328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Serializing Data</a:t>
            </a:r>
          </a:p>
          <a:p>
            <a:pPr algn="l"/>
            <a:r>
              <a:rPr lang="en-US" sz="1800">
                <a:sym typeface="Wingdings" pitchFamily="2" charset="2"/>
              </a:rPr>
              <a:t>- Throughout this book, we have manage ... using class =&gt; we want to maintain ... throughout the execution of ... Our data will just ... if we have to ... again when ... run</a:t>
            </a:r>
          </a:p>
          <a:p>
            <a:pPr algn="l"/>
            <a:r>
              <a:rPr lang="en-US" sz="1800">
                <a:sym typeface="Wingdings" pitchFamily="2" charset="2"/>
              </a:rPr>
              <a:t>– There is a way to ... is by using the IO ... that we have study to save ..., binary data, but we still have to design a mechanism to ...</a:t>
            </a:r>
          </a:p>
          <a:p>
            <a:pPr algn="l"/>
            <a:r>
              <a:rPr lang="en-US" sz="1800">
                <a:sym typeface="Wingdings" pitchFamily="2" charset="2"/>
              </a:rPr>
              <a:t>– We can also refer to other solution such as ...,..., but anyway, we still have to find a way to ...</a:t>
            </a:r>
          </a:p>
          <a:p>
            <a:pPr algn="l"/>
            <a:r>
              <a:rPr lang="en-US" sz="1800">
                <a:sym typeface="Wingdings" pitchFamily="2" charset="2"/>
              </a:rPr>
              <a:t>– A brand new solution to this is thst we will ... to convert ... to ...  ... is a process of converting in-memory ... to ... byte ... ... is a reverse process where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6BD119E-A970-CCCD-A8C8-6B707D0CD6EF}"/>
              </a:ext>
            </a:extLst>
          </p:cNvPr>
          <p:cNvPicPr>
            <a:picLocks noChangeAspect="1"/>
          </p:cNvPicPr>
          <p:nvPr/>
        </p:nvPicPr>
        <p:blipFill>
          <a:blip r:embed="rId3"/>
          <a:stretch>
            <a:fillRect/>
          </a:stretch>
        </p:blipFill>
        <p:spPr>
          <a:xfrm>
            <a:off x="2628900" y="3670128"/>
            <a:ext cx="6934200" cy="2730500"/>
          </a:xfrm>
          <a:prstGeom prst="rect">
            <a:avLst/>
          </a:prstGeom>
        </p:spPr>
      </p:pic>
    </p:spTree>
    <p:extLst>
      <p:ext uri="{BB962C8B-B14F-4D97-AF65-F5344CB8AC3E}">
        <p14:creationId xmlns:p14="http://schemas.microsoft.com/office/powerpoint/2010/main" val="7165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8AF83-6FA0-86F8-69C7-A15001528A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13FFF7A-4B06-D7F5-321F-A18E96DBC0A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0C5D4BB-7578-B731-8C88-9F758CFA731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Applying the Serializable Interface</a:t>
            </a:r>
          </a:p>
          <a:p>
            <a:pPr algn="l"/>
            <a:r>
              <a:rPr lang="en-US" sz="1800">
                <a:sym typeface="Wingdings" pitchFamily="2" charset="2"/>
              </a:rPr>
              <a:t>- To ... an object using IO API, the object must implement .... </a:t>
            </a:r>
          </a:p>
          <a:p>
            <a:pPr algn="l"/>
            <a:r>
              <a:rPr lang="en-US" sz="1800">
                <a:sym typeface="Wingdings" pitchFamily="2" charset="2"/>
              </a:rPr>
              <a:t>- Serializable interface is a ... interface, which means it doesnt have any .... Any class can implement ... because it doesnt have ...</a:t>
            </a:r>
          </a:p>
          <a:p>
            <a:pPr algn="l"/>
            <a:r>
              <a:rPr lang="en-US" sz="1800">
                <a:sym typeface="Wingdings" pitchFamily="2" charset="2"/>
              </a:rPr>
              <a:t>- If Serializable is an ... interface and any ... it, why dont we apply it to all ... ? Technically, we should only allow ... for classes that are ... not .... Such classes like ...,... aren't designed to ... because its internal state is ...,...</a:t>
            </a:r>
          </a:p>
          <a:p>
            <a:pPr algn="l"/>
            <a:r>
              <a:rPr lang="en-US" sz="1800">
                <a:sym typeface="Wingdings" pitchFamily="2" charset="2"/>
              </a:rPr>
              <a:t>- The purpose of ... interface is to inform the ... that trying to ... that we have ... proper ... to ensure ...</a:t>
            </a:r>
          </a:p>
          <a:p>
            <a:pPr algn="l"/>
            <a:r>
              <a:rPr lang="en-US" sz="1800">
                <a:sym typeface="Wingdings" pitchFamily="2" charset="2"/>
              </a:rPr>
              <a:t>– All Java ... along with built-in ... are ...</a:t>
            </a:r>
          </a:p>
          <a:p>
            <a:pPr algn="l"/>
            <a:r>
              <a:rPr lang="en-US" sz="1800">
                <a:sym typeface="Wingdings" pitchFamily="2" charset="2"/>
              </a:rPr>
              <a:t>(code illustration snippet 56)</a:t>
            </a:r>
          </a:p>
          <a:p>
            <a:pPr algn="l"/>
            <a:r>
              <a:rPr lang="en-US" sz="1800">
                <a:sym typeface="Wingdings" pitchFamily="2" charset="2"/>
              </a:rPr>
              <a:t>- In the previous example, Gorilla class contain ... instance members (...) that will be ... if the object is ... (the ... interface is in the ... package, we must ... before ...)</a:t>
            </a:r>
          </a:p>
          <a:p>
            <a:pPr algn="l"/>
            <a:r>
              <a:rPr lang="en-US" sz="1800">
                <a:sym typeface="Wingdings" pitchFamily="2" charset="2"/>
              </a:rPr>
              <a:t>- The field "favoriteFood" marked as ... which mean that ... saved in the ...</a:t>
            </a:r>
          </a:p>
          <a:p>
            <a:pPr algn="l"/>
            <a:r>
              <a:rPr lang="en-US" sz="1800" b="1">
                <a:sym typeface="Wingdings" pitchFamily="2" charset="2"/>
              </a:rPr>
              <a:t>Maintaining a serialVersionUID</a:t>
            </a:r>
          </a:p>
          <a:p>
            <a:pPr algn="l"/>
            <a:r>
              <a:rPr lang="en-US" sz="1800">
                <a:sym typeface="Wingdings" pitchFamily="2" charset="2"/>
              </a:rPr>
              <a:t>- A good coding practice we must know is that we should ... static SerialVersionUID in all ... that implement ...</a:t>
            </a:r>
          </a:p>
          <a:p>
            <a:pPr algn="l"/>
            <a:r>
              <a:rPr lang="en-US" sz="1800">
                <a:sym typeface="Wingdings" pitchFamily="2" charset="2"/>
              </a:rPr>
              <a:t>– This field is archived with ... during the ... process. Each time the ... structure changes, then this value will be ... or ...</a:t>
            </a:r>
          </a:p>
          <a:p>
            <a:pPr algn="l"/>
            <a:r>
              <a:rPr lang="en-US" sz="1800">
                <a:sym typeface="Wingdings" pitchFamily="2" charset="2"/>
              </a:rPr>
              <a:t>- For example, if the Gorilla classes recieve a new ... double Banana or the ... field is changed =&gt; The idea is that the .. might be ...ed with the old ...</a:t>
            </a:r>
          </a:p>
        </p:txBody>
      </p:sp>
    </p:spTree>
    <p:extLst>
      <p:ext uri="{BB962C8B-B14F-4D97-AF65-F5344CB8AC3E}">
        <p14:creationId xmlns:p14="http://schemas.microsoft.com/office/powerpoint/2010/main" val="166619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7EC8C-65C0-F827-69C5-FF076223881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C7E7560-70E7-B900-BE2D-EE248674EE3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A478F5A9-CF10-C806-6CEB-FC5304E3F7C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Determining whether this is ... or ... path depends on the .... For the exam, we will use the following convention</a:t>
            </a:r>
          </a:p>
          <a:p>
            <a:pPr algn="l"/>
            <a:r>
              <a:rPr lang="en-US" sz="1800">
                <a:sym typeface="Wingdings" pitchFamily="2" charset="2"/>
              </a:rPr>
              <a:t>+) "/" =&gt; ...</a:t>
            </a:r>
          </a:p>
          <a:p>
            <a:pPr algn="l"/>
            <a:r>
              <a:rPr lang="en-US" sz="1800">
                <a:sym typeface="Wingdings" pitchFamily="2" charset="2"/>
              </a:rPr>
              <a:t>+) "C:\" =&gt; ..</a:t>
            </a:r>
          </a:p>
          <a:p>
            <a:pPr algn="l"/>
            <a:r>
              <a:rPr lang="en-US" sz="1800">
                <a:sym typeface="Wingdings" pitchFamily="2" charset="2"/>
              </a:rPr>
              <a:t>+) "bird/zoo.txt" =&gt; ...</a:t>
            </a:r>
          </a:p>
          <a:p>
            <a:pPr algn="l"/>
            <a:r>
              <a:rPr lang="en-US" sz="1800">
                <a:sym typeface="Wingdings" pitchFamily="2" charset="2"/>
              </a:rPr>
              <a:t>- ... and ... path also contain something called ...</a:t>
            </a:r>
          </a:p>
          <a:p>
            <a:pPr algn="l"/>
            <a:r>
              <a:rPr lang="en-US" sz="1800">
                <a:sym typeface="Wingdings" pitchFamily="2" charset="2"/>
              </a:rPr>
              <a:t>– Path symbol is a ... characters that has special ... in ... system ... For the exam, there are 2 types we need to know</a:t>
            </a:r>
          </a:p>
          <a:p>
            <a:pPr algn="l"/>
            <a:endParaRPr lang="en-US" sz="1800">
              <a:sym typeface="Wingdings" pitchFamily="2" charset="2"/>
            </a:endParaRPr>
          </a:p>
          <a:p>
            <a:pPr algn="l"/>
            <a:endParaRPr lang="en-US" sz="1800">
              <a:sym typeface="Wingdings" pitchFamily="2" charset="2"/>
            </a:endParaRPr>
          </a:p>
        </p:txBody>
      </p:sp>
      <p:pic>
        <p:nvPicPr>
          <p:cNvPr id="2" name="Picture 1">
            <a:extLst>
              <a:ext uri="{FF2B5EF4-FFF2-40B4-BE49-F238E27FC236}">
                <a16:creationId xmlns:a16="http://schemas.microsoft.com/office/drawing/2014/main" id="{491573DE-BDED-5986-E991-0E37023386AE}"/>
              </a:ext>
            </a:extLst>
          </p:cNvPr>
          <p:cNvPicPr>
            <a:picLocks noChangeAspect="1"/>
          </p:cNvPicPr>
          <p:nvPr/>
        </p:nvPicPr>
        <p:blipFill>
          <a:blip r:embed="rId3"/>
          <a:stretch>
            <a:fillRect/>
          </a:stretch>
        </p:blipFill>
        <p:spPr>
          <a:xfrm>
            <a:off x="2209800" y="3264054"/>
            <a:ext cx="7772400" cy="2036772"/>
          </a:xfrm>
          <a:prstGeom prst="rect">
            <a:avLst/>
          </a:prstGeom>
        </p:spPr>
      </p:pic>
      <p:sp>
        <p:nvSpPr>
          <p:cNvPr id="6" name="Rectangle 5">
            <a:extLst>
              <a:ext uri="{FF2B5EF4-FFF2-40B4-BE49-F238E27FC236}">
                <a16:creationId xmlns:a16="http://schemas.microsoft.com/office/drawing/2014/main" id="{C9902B9B-1DA5-EAEF-1CAE-5C032CCC4365}"/>
              </a:ext>
            </a:extLst>
          </p:cNvPr>
          <p:cNvSpPr/>
          <p:nvPr/>
        </p:nvSpPr>
        <p:spPr>
          <a:xfrm>
            <a:off x="4352544" y="4218432"/>
            <a:ext cx="392582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5362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E489-8F7E-2E01-C983-6D9ACA4CD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9B74C09-0CB4-AEA1-A0A9-E88BDFBA421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C9C587C-1222-EC09-BF9C-295AC4F122A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will inform the JVM that the ... in the IO doesnt match with the current. If there are any older version that ... during the ... process, a java.io. ... will be thrown. Moreover, some of the API supports migration between ...</a:t>
            </a:r>
          </a:p>
          <a:p>
            <a:pPr algn="l"/>
            <a:r>
              <a:rPr lang="en-US" sz="1800" b="1">
                <a:sym typeface="Wingdings" pitchFamily="2" charset="2"/>
              </a:rPr>
              <a:t>Marking Data transient</a:t>
            </a:r>
          </a:p>
          <a:p>
            <a:pPr algn="l"/>
            <a:r>
              <a:rPr lang="en-US" sz="1800">
                <a:sym typeface="Wingdings" pitchFamily="2" charset="2"/>
              </a:rPr>
              <a:t>- ... modifer can be used to sensitive ... in class such as ... There are other ... that are not designed to ... such as Thread. If these objects are needed to ..., we can mark ... transient if ...</a:t>
            </a:r>
          </a:p>
          <a:p>
            <a:pPr algn="l"/>
            <a:r>
              <a:rPr lang="en-US" sz="1800">
                <a:sym typeface="Wingdings" pitchFamily="2" charset="2"/>
              </a:rPr>
              <a:t>– What happen with the ... when the ... process happen ? It will assign default ... such as ... for ..., ... for ... and ... for ...</a:t>
            </a:r>
          </a:p>
          <a:p>
            <a:pPr algn="l"/>
            <a:r>
              <a:rPr lang="en-US" sz="1800">
                <a:sym typeface="Wingdings" pitchFamily="2" charset="2"/>
              </a:rPr>
              <a:t>– Marking a ... field ... doesn't mean anything. Other than the serialVersionUID, only ... are saved during the ... process</a:t>
            </a:r>
          </a:p>
          <a:p>
            <a:pPr algn="l"/>
            <a:r>
              <a:rPr lang="en-US" sz="1800" b="1">
                <a:sym typeface="Wingdings" pitchFamily="2" charset="2"/>
              </a:rPr>
              <a:t>Ensuring That a Class is serializable</a:t>
            </a:r>
          </a:p>
          <a:p>
            <a:pPr algn="l"/>
            <a:r>
              <a:rPr lang="en-US" sz="1800">
                <a:sym typeface="Wingdings" pitchFamily="2" charset="2"/>
              </a:rPr>
              <a:t>- Because ... is a marker interface, we can think that there are no ... when ... =&gt; Wrong, because every process that try to ... an Object that ... improperly</a:t>
            </a:r>
          </a:p>
          <a:p>
            <a:pPr algn="l"/>
            <a:r>
              <a:rPr lang="en-US" sz="1800">
                <a:sym typeface="Wingdings" pitchFamily="2" charset="2"/>
              </a:rPr>
              <a:t>+) The class must ... interface</a:t>
            </a:r>
          </a:p>
          <a:p>
            <a:pPr algn="l"/>
            <a:r>
              <a:rPr lang="en-US" sz="1800">
                <a:sym typeface="Wingdings" pitchFamily="2" charset="2"/>
              </a:rPr>
              <a:t>+) All instance ... must be ... or marked ... or have a ... value during the ... process</a:t>
            </a:r>
          </a:p>
          <a:p>
            <a:pPr algn="l"/>
            <a:r>
              <a:rPr lang="en-US" sz="1800">
                <a:sym typeface="Wingdings" pitchFamily="2" charset="2"/>
              </a:rPr>
              <a:t>(code illustration snippet 57)</a:t>
            </a:r>
          </a:p>
          <a:p>
            <a:pPr algn="l"/>
            <a:r>
              <a:rPr lang="en-US" sz="1800">
                <a:sym typeface="Wingdings" pitchFamily="2" charset="2"/>
              </a:rPr>
              <a:t>- If we want ... =&gt; we must ... </a:t>
            </a:r>
          </a:p>
          <a:p>
            <a:pPr algn="l"/>
            <a:r>
              <a:rPr lang="en-US" sz="1800">
                <a:sym typeface="Wingdings" pitchFamily="2" charset="2"/>
              </a:rPr>
              <a:t>(code illustration snippet 58)</a:t>
            </a:r>
          </a:p>
          <a:p>
            <a:pPr algn="l"/>
            <a:endParaRPr lang="en-US" sz="1800">
              <a:sym typeface="Wingdings" pitchFamily="2" charset="2"/>
            </a:endParaRPr>
          </a:p>
        </p:txBody>
      </p:sp>
    </p:spTree>
    <p:extLst>
      <p:ext uri="{BB962C8B-B14F-4D97-AF65-F5344CB8AC3E}">
        <p14:creationId xmlns:p14="http://schemas.microsoft.com/office/powerpoint/2010/main" val="224698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9EDA-08C5-021E-8EBB-C099751EF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448F320-FE09-5945-A2DB-5E147873023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54B5050-0C51-CDCE-7F38-D61A5858C00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Serializing Records</a:t>
            </a:r>
          </a:p>
          <a:p>
            <a:pPr algn="l"/>
            <a:r>
              <a:rPr lang="en-US" sz="1800">
                <a:sym typeface="Wingdings" pitchFamily="2" charset="2"/>
              </a:rPr>
              <a:t>- In order to ... a Record, we just need to simply ... </a:t>
            </a:r>
          </a:p>
          <a:p>
            <a:pPr algn="l"/>
            <a:r>
              <a:rPr lang="en-US" sz="1800">
                <a:sym typeface="Wingdings" pitchFamily="2" charset="2"/>
              </a:rPr>
              <a:t>(code illustration snippet 59)</a:t>
            </a:r>
          </a:p>
          <a:p>
            <a:pPr algn="l"/>
            <a:r>
              <a:rPr lang="en-US" sz="1800" b="1">
                <a:sym typeface="Wingdings" pitchFamily="2" charset="2"/>
              </a:rPr>
              <a:t>Storing Data with ObjectOutputStream and ObjectInputStream</a:t>
            </a:r>
          </a:p>
          <a:p>
            <a:pPr algn="l"/>
            <a:r>
              <a:rPr lang="en-US" sz="1800">
                <a:sym typeface="Wingdings" pitchFamily="2" charset="2"/>
              </a:rPr>
              <a:t>- ObjectOutputStream class is used to ... while ObjectInputStream is used for ... process. All of them are all high ... working based on a low ....</a:t>
            </a:r>
          </a:p>
          <a:p>
            <a:pPr algn="l"/>
            <a:r>
              <a:rPr lang="en-US" sz="1800">
                <a:sym typeface="Wingdings" pitchFamily="2" charset="2"/>
              </a:rPr>
              <a:t>- While both classes contain methods used to work with the ... in Java, there are 2 ... we need to know that works with ... </a:t>
            </a:r>
          </a:p>
        </p:txBody>
      </p:sp>
      <p:pic>
        <p:nvPicPr>
          <p:cNvPr id="2" name="Picture 1">
            <a:extLst>
              <a:ext uri="{FF2B5EF4-FFF2-40B4-BE49-F238E27FC236}">
                <a16:creationId xmlns:a16="http://schemas.microsoft.com/office/drawing/2014/main" id="{18DCD8BE-76EB-314D-4FF3-84BB0CF60607}"/>
              </a:ext>
            </a:extLst>
          </p:cNvPr>
          <p:cNvPicPr>
            <a:picLocks noChangeAspect="1"/>
          </p:cNvPicPr>
          <p:nvPr/>
        </p:nvPicPr>
        <p:blipFill>
          <a:blip r:embed="rId3"/>
          <a:stretch>
            <a:fillRect/>
          </a:stretch>
        </p:blipFill>
        <p:spPr>
          <a:xfrm>
            <a:off x="2334984" y="3582773"/>
            <a:ext cx="6858000" cy="1422400"/>
          </a:xfrm>
          <a:prstGeom prst="rect">
            <a:avLst/>
          </a:prstGeom>
        </p:spPr>
      </p:pic>
    </p:spTree>
    <p:extLst>
      <p:ext uri="{BB962C8B-B14F-4D97-AF65-F5344CB8AC3E}">
        <p14:creationId xmlns:p14="http://schemas.microsoft.com/office/powerpoint/2010/main" val="14994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875B6-A4C0-08B0-7837-4459820326A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0D8841E-1424-6617-F3D6-2F7B2405524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A4A81A6-6251-6464-AEA8-9FDF84C1C09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60)</a:t>
            </a:r>
          </a:p>
          <a:p>
            <a:pPr algn="l"/>
            <a:r>
              <a:rPr lang="en-US" sz="1800">
                <a:sym typeface="Wingdings" pitchFamily="2" charset="2"/>
              </a:rPr>
              <a:t>- We can see that we also ... in a Buffered... to ...</a:t>
            </a:r>
          </a:p>
          <a:p>
            <a:pPr algn="l"/>
            <a:r>
              <a:rPr lang="en-US" sz="1800">
                <a:sym typeface="Wingdings" pitchFamily="2" charset="2"/>
              </a:rPr>
              <a:t>– Once the ... saved into a ... , we can ... by using the following ...</a:t>
            </a:r>
          </a:p>
          <a:p>
            <a:pPr algn="l"/>
            <a:r>
              <a:rPr lang="en-US" sz="1800">
                <a:sym typeface="Wingdings" pitchFamily="2" charset="2"/>
              </a:rPr>
              <a:t>(code illustration snippet 61)</a:t>
            </a:r>
          </a:p>
          <a:p>
            <a:pPr algn="l"/>
            <a:r>
              <a:rPr lang="en-US" sz="1800">
                <a:sym typeface="Wingdings" pitchFamily="2" charset="2"/>
              </a:rPr>
              <a:t>- This method ... complicated than the one used to ... object. When call ...(), the values like -1, null doesn't mean anything because the dev can ... the object using these ...</a:t>
            </a:r>
          </a:p>
          <a:p>
            <a:pPr algn="l"/>
            <a:r>
              <a:rPr lang="en-US" sz="1800">
                <a:sym typeface="Wingdings" pitchFamily="2" charset="2"/>
              </a:rPr>
              <a:t>– Differ from the ... method, we have to use ... loop to ... the data and it will throw ... if it reaches the ... of the IO ...</a:t>
            </a:r>
          </a:p>
          <a:p>
            <a:pPr algn="l"/>
            <a:r>
              <a:rPr lang="en-US" sz="1800">
                <a:sym typeface="Wingdings" pitchFamily="2" charset="2"/>
              </a:rPr>
              <a:t>– If our program know exactly ... then we can just ... a number of time instead of using ...</a:t>
            </a:r>
          </a:p>
          <a:p>
            <a:pPr algn="l"/>
            <a:r>
              <a:rPr lang="en-US" sz="1800">
                <a:sym typeface="Wingdings" pitchFamily="2" charset="2"/>
              </a:rPr>
              <a:t>– Because the ... type of ...() is Object, we must check ... because accessing it ... ...() also throw a ... if the class doesnt ... during the ... process</a:t>
            </a:r>
          </a:p>
          <a:p>
            <a:pPr algn="l"/>
            <a:r>
              <a:rPr lang="en-US" sz="1800">
                <a:sym typeface="Wingdings" pitchFamily="2" charset="2"/>
              </a:rPr>
              <a:t>(code illustration snippet 62)</a:t>
            </a:r>
          </a:p>
          <a:p>
            <a:pPr algn="l"/>
            <a:r>
              <a:rPr lang="en-US" sz="1800">
                <a:sym typeface="Wingdings" pitchFamily="2" charset="2"/>
              </a:rPr>
              <a:t>- ObjectInputStream inherits a ... from its ... InputStream called ...(). We might think that this method is used to check if this is the end of ... and it won't throw ... Actually, this method will only let us know that amout of ... without blocking other ... =&gt; It might return 0 even if ...</a:t>
            </a:r>
          </a:p>
          <a:p>
            <a:pPr algn="l"/>
            <a:r>
              <a:rPr lang="en-US" sz="1800" b="1">
                <a:sym typeface="Wingdings" pitchFamily="2" charset="2"/>
              </a:rPr>
              <a:t>Understanding the Deserialization Creation Process</a:t>
            </a:r>
          </a:p>
        </p:txBody>
      </p:sp>
    </p:spTree>
    <p:extLst>
      <p:ext uri="{BB962C8B-B14F-4D97-AF65-F5344CB8AC3E}">
        <p14:creationId xmlns:p14="http://schemas.microsoft.com/office/powerpoint/2010/main" val="21178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83B4-C83E-D733-F6F3-8DF0107E39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B965E84-7FF9-889C-C66F-5C67937608E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9B6BE5B-6694-C29C-000C-534306B2D3D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For the exam, we must know how a deserialized ... is ... When we ... an object, its ... along with its ... are not called. Java will call the no-arg ... nearest non-... class that it can ... in the class hierachy. In the previous example with the Gorilla class, the nearest ... is the ... class</a:t>
            </a:r>
          </a:p>
          <a:p>
            <a:pPr algn="l"/>
            <a:r>
              <a:rPr lang="en-US" sz="1800">
                <a:sym typeface="Wingdings" pitchFamily="2" charset="2"/>
              </a:rPr>
              <a:t>- As we said earlier, all ... fields are ignored. All other fields if ... will be assigned ... </a:t>
            </a:r>
          </a:p>
          <a:p>
            <a:pPr algn="l"/>
            <a:r>
              <a:rPr lang="en-US" sz="1800">
                <a:sym typeface="Wingdings" pitchFamily="2" charset="2"/>
              </a:rPr>
              <a:t>(code illustration snippet 63, 64)</a:t>
            </a:r>
          </a:p>
          <a:p>
            <a:pPr algn="l"/>
            <a:r>
              <a:rPr lang="en-US" sz="1800">
                <a:sym typeface="Wingdings" pitchFamily="2" charset="2"/>
              </a:rPr>
              <a:t>- The output still prints out "B" is because ...</a:t>
            </a:r>
          </a:p>
          <a:p>
            <a:pPr algn="l"/>
            <a:r>
              <a:rPr lang="en-US" sz="1800">
                <a:sym typeface="Wingdings" pitchFamily="2" charset="2"/>
              </a:rPr>
              <a:t>– If we have the ... file and we run it again without ... =&gt; The result will be ...</a:t>
            </a:r>
          </a:p>
          <a:p>
            <a:pPr algn="l"/>
            <a:r>
              <a:rPr lang="en-US" sz="1800">
                <a:sym typeface="Wingdings" pitchFamily="2" charset="2"/>
              </a:rPr>
              <a:t>– For the exam, we must remember that ...,... in the ... class are all ignored and Java will ...</a:t>
            </a:r>
          </a:p>
          <a:p>
            <a:pPr algn="l"/>
            <a:r>
              <a:rPr lang="en-US" sz="1800">
                <a:sym typeface="Wingdings" pitchFamily="2" charset="2"/>
              </a:rPr>
              <a:t>(code illustration snippet 65)</a:t>
            </a:r>
          </a:p>
          <a:p>
            <a:pPr algn="l"/>
            <a:r>
              <a:rPr lang="en-US" sz="1800">
                <a:sym typeface="Wingdings" pitchFamily="2" charset="2"/>
              </a:rPr>
              <a:t>- This subclass is still ... because the ... implement ... while the ... remain the same...</a:t>
            </a:r>
          </a:p>
          <a:p>
            <a:pPr algn="l"/>
            <a:r>
              <a:rPr lang="en-US" sz="1800" b="1">
                <a:sym typeface="Wingdings" pitchFamily="2" charset="2"/>
              </a:rPr>
              <a:t>Interacting with Users</a:t>
            </a:r>
          </a:p>
          <a:p>
            <a:pPr algn="l"/>
            <a:r>
              <a:rPr lang="en-US" sz="1800">
                <a:sym typeface="Wingdings" pitchFamily="2" charset="2"/>
              </a:rPr>
              <a:t>- Java includes many classes to ... users (for example, we want to make a program ask user to ... and then print out the ...). This section will cover many techniques used to handle the ... </a:t>
            </a:r>
          </a:p>
          <a:p>
            <a:pPr algn="l"/>
            <a:r>
              <a:rPr lang="en-US" sz="1800" b="1">
                <a:sym typeface="Wingdings" pitchFamily="2" charset="2"/>
              </a:rPr>
              <a:t>Printing Data to the user</a:t>
            </a:r>
          </a:p>
          <a:p>
            <a:pPr algn="l"/>
            <a:r>
              <a:rPr lang="en-US" sz="1800">
                <a:sym typeface="Wingdings" pitchFamily="2" charset="2"/>
              </a:rPr>
              <a:t>- Java includes 2 instances to provide ... for user (... and ...) While we are all ... with ..., ... are pretty new with us ... The syntax to use ... are also the same with ... but it is usually used to ... error for user in a separate IO ... from the ... IO ....</a:t>
            </a:r>
          </a:p>
          <a:p>
            <a:pPr algn="l"/>
            <a:endParaRPr lang="en-US" sz="1800">
              <a:sym typeface="Wingdings" pitchFamily="2" charset="2"/>
            </a:endParaRPr>
          </a:p>
          <a:p>
            <a:pPr algn="l"/>
            <a:endParaRPr lang="en-US" sz="1800">
              <a:sym typeface="Wingdings" pitchFamily="2" charset="2"/>
            </a:endParaRPr>
          </a:p>
        </p:txBody>
      </p:sp>
    </p:spTree>
    <p:extLst>
      <p:ext uri="{BB962C8B-B14F-4D97-AF65-F5344CB8AC3E}">
        <p14:creationId xmlns:p14="http://schemas.microsoft.com/office/powerpoint/2010/main" val="12512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E8B5-F2E3-E317-E666-1581D4B83D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43818C1-D4A8-57A8-0FAB-AD74771CB55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95FC4FE-6495-5ECA-4879-C56D45443D4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illustrations snipept 66)</a:t>
            </a:r>
          </a:p>
          <a:p>
            <a:pPr algn="l"/>
            <a:r>
              <a:rPr lang="en-US" sz="1800">
                <a:sym typeface="Wingdings" pitchFamily="2" charset="2"/>
              </a:rPr>
              <a:t>- What is the difference between ... This depends on the environment ... the program. For example, if we run in ..., both ... will produce the same ... On the other hand, if we run ... in ..., ... different ... Finally, if we run the code on the server, the ... will probably ... log onto the other file ...</a:t>
            </a:r>
          </a:p>
          <a:p>
            <a:pPr algn="l"/>
            <a:r>
              <a:rPr lang="en-US" sz="1800">
                <a:sym typeface="Wingdings" pitchFamily="2" charset="2"/>
              </a:rPr>
              <a:t>– While both ... are really useful in ... and ..., they are rarely ... in professional .... In professional ..., they usually use ... service or API. Although there are many ... API, most of them share the same .... The first thing we need to do is to create a ... for each ... and then logging the ... according to each ... (...(), ...(), ...(), ...()). 2 ... likes ...() and ...() are really useful for non... but might be ...</a:t>
            </a:r>
          </a:p>
          <a:p>
            <a:pPr algn="l"/>
            <a:r>
              <a:rPr lang="en-US" sz="1800" b="1">
                <a:sym typeface="Wingdings" pitchFamily="2" charset="2"/>
              </a:rPr>
              <a:t>Reading Input as an IO Stream </a:t>
            </a:r>
          </a:p>
          <a:p>
            <a:pPr algn="l"/>
            <a:r>
              <a:rPr lang="en-US" sz="1800">
                <a:sym typeface="Wingdings" pitchFamily="2" charset="2"/>
              </a:rPr>
              <a:t>- ... return an InputStream, which is used to recieve ... from ... It is usually ... with an InputStreamReader and also ... in BufferedReader, in order to ... method ...()</a:t>
            </a:r>
          </a:p>
          <a:p>
            <a:pPr algn="l"/>
            <a:r>
              <a:rPr lang="en-US" sz="1800">
                <a:sym typeface="Wingdings" pitchFamily="2" charset="2"/>
              </a:rPr>
              <a:t>(code illustration snippet 67)</a:t>
            </a:r>
          </a:p>
          <a:p>
            <a:pPr algn="l"/>
            <a:r>
              <a:rPr lang="en-US" sz="1800">
                <a:sym typeface="Wingdings" pitchFamily="2" charset="2"/>
              </a:rPr>
              <a:t>- When we run this code, the code will ... until the user ... </a:t>
            </a:r>
          </a:p>
          <a:p>
            <a:pPr algn="l"/>
            <a:r>
              <a:rPr lang="en-US" sz="1800" b="1">
                <a:sym typeface="Wingdings" pitchFamily="2" charset="2"/>
              </a:rPr>
              <a:t>Closing System Streams</a:t>
            </a:r>
          </a:p>
          <a:p>
            <a:pPr algn="l"/>
            <a:r>
              <a:rPr lang="en-US" sz="1800">
                <a:sym typeface="Wingdings" pitchFamily="2" charset="2"/>
              </a:rPr>
              <a:t>- We can notice that we never ... ...,...,... when using them. In fact, these are the only IO ... that we never use with ... </a:t>
            </a:r>
          </a:p>
          <a:p>
            <a:pPr algn="l"/>
            <a:r>
              <a:rPr lang="en-US" sz="1800">
                <a:sym typeface="Wingdings" pitchFamily="2" charset="2"/>
              </a:rPr>
              <a:t>- Because these are ... object, they are ... in JVM. JVM will ... these ... and ... these properly (or we call ... by ourselve, although the call for ... is not ...). Closing ... will permenantly ... by other ... in the program</a:t>
            </a:r>
          </a:p>
        </p:txBody>
      </p:sp>
    </p:spTree>
    <p:extLst>
      <p:ext uri="{BB962C8B-B14F-4D97-AF65-F5344CB8AC3E}">
        <p14:creationId xmlns:p14="http://schemas.microsoft.com/office/powerpoint/2010/main" val="40541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DE26-E115-715D-C106-8652C5CFDC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27C424-3B22-A144-6C7C-E4C5BF72D3E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893EAA2-7E68-7A25-B192-7F6ADE534B2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68)</a:t>
            </a:r>
          </a:p>
          <a:p>
            <a:pPr algn="l"/>
            <a:r>
              <a:rPr lang="en-US" sz="1800">
                <a:sym typeface="Wingdings" pitchFamily="2" charset="2"/>
              </a:rPr>
              <a:t>- This code won't .... The method ...() wont throw any ... and it also depends on ... to ... error =&gt; it will .. silently</a:t>
            </a:r>
          </a:p>
          <a:p>
            <a:pPr algn="l"/>
            <a:r>
              <a:rPr lang="en-US" sz="1800">
                <a:sym typeface="Wingdings" pitchFamily="2" charset="2"/>
              </a:rPr>
              <a:t>(code illustration snippet 69)</a:t>
            </a:r>
          </a:p>
          <a:p>
            <a:pPr algn="l"/>
            <a:r>
              <a:rPr lang="en-US" sz="1800">
                <a:sym typeface="Wingdings" pitchFamily="2" charset="2"/>
              </a:rPr>
              <a:t>- This code is also won't .... Just like ..., ... is also a Print... and even if this code does throw ..., we can't see it because we have ... =&gt; Close the ... is a bad idea because all ... of the error are hidden</a:t>
            </a:r>
          </a:p>
          <a:p>
            <a:pPr algn="l"/>
            <a:r>
              <a:rPr lang="en-US" sz="1800">
                <a:sym typeface="Wingdings" pitchFamily="2" charset="2"/>
              </a:rPr>
              <a:t>(code illustration snippet 70)</a:t>
            </a:r>
          </a:p>
          <a:p>
            <a:pPr algn="l"/>
            <a:r>
              <a:rPr lang="en-US" sz="1800">
                <a:sym typeface="Wingdings" pitchFamily="2" charset="2"/>
              </a:rPr>
              <a:t>- This code will ... at runtime because differ from Print ..., most of the ... will throw ... if we try to ...after it has been ...</a:t>
            </a:r>
          </a:p>
          <a:p>
            <a:pPr algn="l"/>
            <a:r>
              <a:rPr lang="en-US" sz="1800" b="1">
                <a:sym typeface="Wingdings" pitchFamily="2" charset="2"/>
              </a:rPr>
              <a:t>Acquiring Input with Console</a:t>
            </a:r>
          </a:p>
          <a:p>
            <a:pPr algn="l"/>
            <a:r>
              <a:rPr lang="en-US" sz="1800">
                <a:sym typeface="Wingdings" pitchFamily="2" charset="2"/>
              </a:rPr>
              <a:t>- java.io.Console class is ... specifically to handle user .... After all, ... and ... are all just a normal ... while ... is a class comprised of all ... focused on ... user ...</a:t>
            </a:r>
          </a:p>
          <a:p>
            <a:pPr algn="l"/>
            <a:r>
              <a:rPr lang="en-US" sz="1800">
                <a:sym typeface="Wingdings" pitchFamily="2" charset="2"/>
              </a:rPr>
              <a:t>– Console class belong to ... type because we can only access its ... and there will be only 1 ... by the JVM =&gt; We can't use the ... because ...</a:t>
            </a:r>
          </a:p>
          <a:p>
            <a:pPr algn="l"/>
            <a:r>
              <a:rPr lang="en-US" sz="1800">
                <a:sym typeface="Wingdings" pitchFamily="2" charset="2"/>
              </a:rPr>
              <a:t>(code illustration snippet 71,72)</a:t>
            </a:r>
          </a:p>
          <a:p>
            <a:pPr algn="l"/>
            <a:r>
              <a:rPr lang="en-US" sz="1800">
                <a:sym typeface="Wingdings" pitchFamily="2" charset="2"/>
              </a:rPr>
              <a:t>- ... object will sometime not ..., and this depends on the .... (for example, if we run ... on ... then ..., if we run ... on ..., then ...). If the ... object not ..., the ...() will return ... =&gt; We must always check the ... before using it ...</a:t>
            </a:r>
          </a:p>
          <a:p>
            <a:pPr algn="l"/>
            <a:r>
              <a:rPr lang="en-US" sz="1800">
                <a:sym typeface="Wingdings" pitchFamily="2" charset="2"/>
              </a:rPr>
              <a:t>- This exmaple is trying to get the ... and check ... If it is not ... then, if it is ... then ...</a:t>
            </a:r>
          </a:p>
        </p:txBody>
      </p:sp>
    </p:spTree>
    <p:extLst>
      <p:ext uri="{BB962C8B-B14F-4D97-AF65-F5344CB8AC3E}">
        <p14:creationId xmlns:p14="http://schemas.microsoft.com/office/powerpoint/2010/main" val="30711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9A161-FE24-1476-9424-069E7B31B64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25D27D-3601-23AA-A9C7-AF33F8D46A8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C1AA3F2-19AC-68AF-8E13-01B8C12C69E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Obtaining Underlying IO Streams</a:t>
            </a:r>
          </a:p>
          <a:p>
            <a:pPr algn="l"/>
            <a:r>
              <a:rPr lang="en-US" sz="1800">
                <a:sym typeface="Wingdings" pitchFamily="2" charset="2"/>
              </a:rPr>
              <a:t>- The ... class provides access to ... to .../... data</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5FC7317C-5963-4921-0AC0-83E701D26BA5}"/>
              </a:ext>
            </a:extLst>
          </p:cNvPr>
          <p:cNvPicPr>
            <a:picLocks noChangeAspect="1"/>
          </p:cNvPicPr>
          <p:nvPr/>
        </p:nvPicPr>
        <p:blipFill>
          <a:blip r:embed="rId3"/>
          <a:stretch>
            <a:fillRect/>
          </a:stretch>
        </p:blipFill>
        <p:spPr>
          <a:xfrm>
            <a:off x="4392384" y="1685496"/>
            <a:ext cx="2743200" cy="546100"/>
          </a:xfrm>
          <a:prstGeom prst="rect">
            <a:avLst/>
          </a:prstGeom>
        </p:spPr>
      </p:pic>
    </p:spTree>
    <p:extLst>
      <p:ext uri="{BB962C8B-B14F-4D97-AF65-F5344CB8AC3E}">
        <p14:creationId xmlns:p14="http://schemas.microsoft.com/office/powerpoint/2010/main" val="5649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9208D-78F8-0BEA-449C-A2A45EB55DB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3763AE-D265-2C3C-14CD-7AE4A77D651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5A17CFE-DD7A-FDAE-11E3-B13F06E36A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Accessing to these ... is no difference than using ... and ... except that we will use ... IO ... instead of ... IO ... =&gt; These ... IO ... will be much better when handling ...</a:t>
            </a:r>
          </a:p>
          <a:p>
            <a:pPr algn="l"/>
            <a:r>
              <a:rPr lang="en-US" sz="1800" b="1">
                <a:sym typeface="Wingdings" pitchFamily="2" charset="2"/>
              </a:rPr>
              <a:t>Formatting Console Data</a:t>
            </a:r>
          </a:p>
          <a:p>
            <a:pPr algn="l"/>
            <a:r>
              <a:rPr lang="en-US" sz="1800">
                <a:sym typeface="Wingdings" pitchFamily="2" charset="2"/>
              </a:rPr>
              <a:t>- In chapter 4 we have learn about ... and in chapter 11 we have learn about ... using ... too. More conveniently, some print stream classes also include a ... ...() used to ... which its own ... version also included a ... for better ...</a:t>
            </a:r>
          </a:p>
          <a:p>
            <a:pPr algn="l"/>
            <a:r>
              <a:rPr lang="en-US" sz="1800">
                <a:sym typeface="Wingdings" pitchFamily="2" charset="2"/>
              </a:rPr>
              <a:t>– To make C devs much more ..., Java also includes ...(), which is completely the same as ...() and these2 guys are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107DCA91-62EE-E744-D111-BAF00F67F9BB}"/>
              </a:ext>
            </a:extLst>
          </p:cNvPr>
          <p:cNvPicPr>
            <a:picLocks noChangeAspect="1"/>
          </p:cNvPicPr>
          <p:nvPr/>
        </p:nvPicPr>
        <p:blipFill>
          <a:blip r:embed="rId3"/>
          <a:stretch>
            <a:fillRect/>
          </a:stretch>
        </p:blipFill>
        <p:spPr>
          <a:xfrm>
            <a:off x="2851150" y="3044224"/>
            <a:ext cx="6489700" cy="1955800"/>
          </a:xfrm>
          <a:prstGeom prst="rect">
            <a:avLst/>
          </a:prstGeom>
        </p:spPr>
      </p:pic>
    </p:spTree>
    <p:extLst>
      <p:ext uri="{BB962C8B-B14F-4D97-AF65-F5344CB8AC3E}">
        <p14:creationId xmlns:p14="http://schemas.microsoft.com/office/powerpoint/2010/main" val="3042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BC5A5-B3A6-8F0A-15F3-85DC9C37DF3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62E63E-57EB-4EBB-70CF-1BFB882591B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1FA1B78-B5CC-8BBF-107C-15755DE2C2D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73)</a:t>
            </a:r>
          </a:p>
          <a:p>
            <a:pPr algn="l"/>
            <a:r>
              <a:rPr lang="en-US" sz="1800" b="1">
                <a:sym typeface="Wingdings" pitchFamily="2" charset="2"/>
              </a:rPr>
              <a:t>Using Console with a Locale</a:t>
            </a:r>
          </a:p>
          <a:p>
            <a:pPr algn="l"/>
            <a:r>
              <a:rPr lang="en-US" sz="1800">
                <a:sym typeface="Wingdings" pitchFamily="2" charset="2"/>
              </a:rPr>
              <a:t>- Different from the ... class, the ... class doesnt include a ... version for the method ...() which recieve an additional .... ... class will use the default ... However, we can get the ... class through the method ...() to use the ... version from the ... class</a:t>
            </a:r>
          </a:p>
          <a:p>
            <a:pPr algn="l"/>
            <a:r>
              <a:rPr lang="en-US" sz="1800">
                <a:sym typeface="Wingdings" pitchFamily="2" charset="2"/>
              </a:rPr>
              <a:t>(code illustration snippet 74)</a:t>
            </a:r>
          </a:p>
          <a:p>
            <a:pPr algn="l"/>
            <a:r>
              <a:rPr lang="en-US" sz="1800" b="1">
                <a:sym typeface="Wingdings" pitchFamily="2" charset="2"/>
              </a:rPr>
              <a:t>Reading Console Data</a:t>
            </a:r>
          </a:p>
          <a:p>
            <a:pPr algn="l"/>
            <a:r>
              <a:rPr lang="en-US" sz="1800">
                <a:sym typeface="Wingdings" pitchFamily="2" charset="2"/>
              </a:rPr>
              <a:t>- The Console class contain ... methods to get ... from ...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ED4571A-A32E-F4FB-4182-8778B63C37BC}"/>
              </a:ext>
            </a:extLst>
          </p:cNvPr>
          <p:cNvPicPr>
            <a:picLocks noChangeAspect="1"/>
          </p:cNvPicPr>
          <p:nvPr/>
        </p:nvPicPr>
        <p:blipFill>
          <a:blip r:embed="rId3"/>
          <a:stretch>
            <a:fillRect/>
          </a:stretch>
        </p:blipFill>
        <p:spPr>
          <a:xfrm>
            <a:off x="1877386" y="3429000"/>
            <a:ext cx="8437228" cy="2057400"/>
          </a:xfrm>
          <a:prstGeom prst="rect">
            <a:avLst/>
          </a:prstGeom>
        </p:spPr>
      </p:pic>
    </p:spTree>
    <p:extLst>
      <p:ext uri="{BB962C8B-B14F-4D97-AF65-F5344CB8AC3E}">
        <p14:creationId xmlns:p14="http://schemas.microsoft.com/office/powerpoint/2010/main" val="27713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EBBA-D79E-304F-CADB-AE20D819B6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B245AF-65D7-A99B-F08A-B5891E718EA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4BC1EB1-E00A-47E3-7965-2C21D408123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Just like ... wrapped in Buffered..., ...() will continuously ... until user ..... The ... version of ...() also print out the ... version from ... input ...</a:t>
            </a:r>
          </a:p>
          <a:p>
            <a:pPr algn="l"/>
            <a:r>
              <a:rPr lang="en-US" sz="1800">
                <a:sym typeface="Wingdings" pitchFamily="2" charset="2"/>
              </a:rPr>
              <a:t>- ...() is the same as ...() with 2 keys difference</a:t>
            </a:r>
          </a:p>
          <a:p>
            <a:pPr algn="l"/>
            <a:r>
              <a:rPr lang="en-US" sz="1800">
                <a:sym typeface="Wingdings" pitchFamily="2" charset="2"/>
              </a:rPr>
              <a:t>+) won't be ... </a:t>
            </a:r>
          </a:p>
          <a:p>
            <a:pPr algn="l"/>
            <a:r>
              <a:rPr lang="en-US" sz="1800">
                <a:sym typeface="Wingdings" pitchFamily="2" charset="2"/>
              </a:rPr>
              <a:t>+) stored in ... instead of ...</a:t>
            </a:r>
          </a:p>
          <a:p>
            <a:pPr algn="l"/>
            <a:r>
              <a:rPr lang="en-US" sz="1800">
                <a:sym typeface="Wingdings" pitchFamily="2" charset="2"/>
              </a:rPr>
              <a:t>– Why does ...() has to do that ? Because if the ..., other will ... and if they stored in ... instead of ..., the password will be stored in ... </a:t>
            </a:r>
          </a:p>
          <a:p>
            <a:pPr algn="l"/>
            <a:r>
              <a:rPr lang="en-US" sz="1800" b="1">
                <a:sym typeface="Wingdings" pitchFamily="2" charset="2"/>
              </a:rPr>
              <a:t>Reviewing Console methods</a:t>
            </a:r>
          </a:p>
          <a:p>
            <a:pPr algn="l"/>
            <a:r>
              <a:rPr lang="en-US" sz="1800">
                <a:sym typeface="Wingdings" pitchFamily="2" charset="2"/>
              </a:rPr>
              <a:t>(code illustration snippet 75)</a:t>
            </a:r>
          </a:p>
          <a:p>
            <a:pPr algn="l"/>
            <a:r>
              <a:rPr lang="en-US" sz="1800" b="1">
                <a:sym typeface="Wingdings" pitchFamily="2" charset="2"/>
              </a:rPr>
              <a:t>Working with Advanced APIs</a:t>
            </a:r>
          </a:p>
          <a:p>
            <a:pPr algn="l"/>
            <a:r>
              <a:rPr lang="en-US" sz="1800">
                <a:sym typeface="Wingdings" pitchFamily="2" charset="2"/>
              </a:rPr>
              <a:t>- In this last part, we will talk about some advanced ... of IO and NIO.2 which can be useful in ... and can appear in exam</a:t>
            </a:r>
          </a:p>
          <a:p>
            <a:pPr algn="l"/>
            <a:r>
              <a:rPr lang="en-US" sz="1800" b="1">
                <a:sym typeface="Wingdings" pitchFamily="2" charset="2"/>
              </a:rPr>
              <a:t>Manipulating Input Streams</a:t>
            </a:r>
          </a:p>
          <a:p>
            <a:pPr algn="l"/>
            <a:r>
              <a:rPr lang="en-US" sz="1800">
                <a:sym typeface="Wingdings" pitchFamily="2" charset="2"/>
              </a:rPr>
              <a:t>-  All types of ... classes includes these ... to change the current ...</a:t>
            </a:r>
          </a:p>
        </p:txBody>
      </p:sp>
    </p:spTree>
    <p:extLst>
      <p:ext uri="{BB962C8B-B14F-4D97-AF65-F5344CB8AC3E}">
        <p14:creationId xmlns:p14="http://schemas.microsoft.com/office/powerpoint/2010/main" val="41187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EC72-F0AE-9CB6-2B74-3ABEFCCD01C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A0FDA1-FB8A-D38C-4BC7-BDB72F6E3AB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7DED20A-1FC3-80A3-01BF-990E892581D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Sometime, we will encounter redundant ... (such as ﻿/fish/clownfish/../shark/./swim.txt, which can be ... as swim.txt). We will learn how to ... this in the chapter</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BFF3A575-ECEE-390E-D94F-AE08420FE03B}"/>
              </a:ext>
            </a:extLst>
          </p:cNvPr>
          <p:cNvPicPr>
            <a:picLocks noChangeAspect="1"/>
          </p:cNvPicPr>
          <p:nvPr/>
        </p:nvPicPr>
        <p:blipFill>
          <a:blip r:embed="rId3"/>
          <a:stretch>
            <a:fillRect/>
          </a:stretch>
        </p:blipFill>
        <p:spPr>
          <a:xfrm>
            <a:off x="2425700" y="1805432"/>
            <a:ext cx="7340600" cy="3759200"/>
          </a:xfrm>
          <a:prstGeom prst="rect">
            <a:avLst/>
          </a:prstGeom>
        </p:spPr>
      </p:pic>
    </p:spTree>
    <p:extLst>
      <p:ext uri="{BB962C8B-B14F-4D97-AF65-F5344CB8AC3E}">
        <p14:creationId xmlns:p14="http://schemas.microsoft.com/office/powerpoint/2010/main" val="37441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0885-CBBB-9B53-E139-3A003994865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27AF36-6BCE-C634-07C3-C715F3D8C84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0DAD0CD-26FA-D975-36EC-680EC2B2D67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D1874D5-B591-DAFE-467B-53C67BE17548}"/>
              </a:ext>
            </a:extLst>
          </p:cNvPr>
          <p:cNvPicPr>
            <a:picLocks noChangeAspect="1"/>
          </p:cNvPicPr>
          <p:nvPr/>
        </p:nvPicPr>
        <p:blipFill>
          <a:blip r:embed="rId3"/>
          <a:stretch>
            <a:fillRect/>
          </a:stretch>
        </p:blipFill>
        <p:spPr>
          <a:xfrm>
            <a:off x="3018327" y="1940011"/>
            <a:ext cx="6155345" cy="2126392"/>
          </a:xfrm>
          <a:prstGeom prst="rect">
            <a:avLst/>
          </a:prstGeom>
        </p:spPr>
      </p:pic>
    </p:spTree>
    <p:extLst>
      <p:ext uri="{BB962C8B-B14F-4D97-AF65-F5344CB8AC3E}">
        <p14:creationId xmlns:p14="http://schemas.microsoft.com/office/powerpoint/2010/main" val="330703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93BC2-0FF5-037D-6ACB-841E07B15E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F4CD8EB-79D8-42FD-D9D2-A90194D2956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3622531-E099-D38D-9DA5-01124300AB9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Note: In general, the mechanism of these 4 methods are ... but depends on ..., the ... may be different </a:t>
            </a:r>
          </a:p>
          <a:p>
            <a:pPr algn="l"/>
            <a:r>
              <a:rPr lang="en-US" sz="1800">
                <a:sym typeface="Wingdings" pitchFamily="2" charset="2"/>
              </a:rPr>
              <a:t>- Not all ... supports ...() and ...(), make sure that these ... by calling the ...() method, or else we will got exception</a:t>
            </a:r>
          </a:p>
          <a:p>
            <a:pPr algn="l"/>
            <a:r>
              <a:rPr lang="en-US" sz="1800" b="1">
                <a:sym typeface="Wingdings" pitchFamily="2" charset="2"/>
              </a:rPr>
              <a:t>Marking Data</a:t>
            </a:r>
          </a:p>
          <a:p>
            <a:pPr algn="l"/>
            <a:r>
              <a:rPr lang="en-US" sz="1800">
                <a:sym typeface="Wingdings" pitchFamily="2" charset="2"/>
              </a:rPr>
              <a:t>- Let's assume that we have an ... with the next value is LION</a:t>
            </a:r>
          </a:p>
          <a:p>
            <a:pPr algn="l"/>
            <a:r>
              <a:rPr lang="en-US" sz="1800">
                <a:sym typeface="Wingdings" pitchFamily="2" charset="2"/>
              </a:rPr>
              <a:t>(code illustration snippet 76)</a:t>
            </a:r>
          </a:p>
          <a:p>
            <a:pPr algn="l"/>
            <a:r>
              <a:rPr lang="en-US" sz="1800">
                <a:sym typeface="Wingdings" pitchFamily="2" charset="2"/>
              </a:rPr>
              <a:t>- If IO Stream ... then it ... LIOION, but if ... then ... LION</a:t>
            </a:r>
          </a:p>
          <a:p>
            <a:pPr algn="l"/>
            <a:r>
              <a:rPr lang="en-US" sz="1800">
                <a:sym typeface="Wingdings" pitchFamily="2" charset="2"/>
              </a:rPr>
              <a:t>- It is a good coding practice to arrange ... match with expected ...</a:t>
            </a:r>
          </a:p>
          <a:p>
            <a:pPr algn="l"/>
            <a:r>
              <a:rPr lang="en-US" sz="1800">
                <a:sym typeface="Wingdings" pitchFamily="2" charset="2"/>
              </a:rPr>
              <a:t>– The value 100 in the ...() method will inform the ... stream that we are expecting ... at maximum .... If the program didnt ... then ... chances of throwing ... depending on which ... we are using ...</a:t>
            </a:r>
          </a:p>
          <a:p>
            <a:pPr algn="l"/>
            <a:r>
              <a:rPr lang="en-US" sz="1800">
                <a:sym typeface="Wingdings" pitchFamily="2" charset="2"/>
              </a:rPr>
              <a:t>- Technically, ...() and ...() don't ... into the IO ... but these ... saved in a ... so that they can be .... =&gt; That's why we shouldn't call ...() and ...() with such ... because it is ... memory</a:t>
            </a:r>
          </a:p>
          <a:p>
            <a:pPr algn="l"/>
            <a:r>
              <a:rPr lang="en-US" sz="1800" b="1">
                <a:sym typeface="Wingdings" pitchFamily="2" charset="2"/>
              </a:rPr>
              <a:t>Skipping Data</a:t>
            </a:r>
          </a:p>
          <a:p>
            <a:pPr algn="l"/>
            <a:r>
              <a:rPr lang="en-US" sz="1800">
                <a:sym typeface="Wingdings" pitchFamily="2" charset="2"/>
              </a:rPr>
              <a:t>- Continuing our assumption that we have an ... with the next value is TIGERS</a:t>
            </a:r>
          </a:p>
          <a:p>
            <a:pPr algn="l"/>
            <a:r>
              <a:rPr lang="en-US" sz="1800">
                <a:sym typeface="Wingdings" pitchFamily="2" charset="2"/>
              </a:rPr>
              <a:t>(code illustration snippet 77)</a:t>
            </a:r>
          </a:p>
          <a:p>
            <a:pPr algn="l"/>
            <a:r>
              <a:rPr lang="en-US" sz="1800">
                <a:sym typeface="Wingdings" pitchFamily="2" charset="2"/>
              </a:rPr>
              <a:t>- If we ...() but we didnt =&gt; it is just equivalent of ...(1)</a:t>
            </a:r>
          </a:p>
          <a:p>
            <a:pPr algn="l"/>
            <a:r>
              <a:rPr lang="en-US" sz="1800">
                <a:sym typeface="Wingdings" pitchFamily="2" charset="2"/>
              </a:rPr>
              <a:t>- The ... value of ...() give us how much ... skipped (for example, if we are near the end of IO ... and we call ...(1000), only 20 ... actually ...)</a:t>
            </a:r>
          </a:p>
        </p:txBody>
      </p:sp>
    </p:spTree>
    <p:extLst>
      <p:ext uri="{BB962C8B-B14F-4D97-AF65-F5344CB8AC3E}">
        <p14:creationId xmlns:p14="http://schemas.microsoft.com/office/powerpoint/2010/main" val="30691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5D52-5A46-46CD-9154-DD25D7D626C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C6D01E-6C15-9037-5F3F-FECCAF3419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F9E1667-7007-0D53-D120-0DC16295958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is very important it allows us to know where ... and how much ... processed</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32A8E979-FA1B-7C24-E148-19B9BDFF877D}"/>
              </a:ext>
            </a:extLst>
          </p:cNvPr>
          <p:cNvPicPr>
            <a:picLocks noChangeAspect="1"/>
          </p:cNvPicPr>
          <p:nvPr/>
        </p:nvPicPr>
        <p:blipFill>
          <a:blip r:embed="rId3"/>
          <a:stretch>
            <a:fillRect/>
          </a:stretch>
        </p:blipFill>
        <p:spPr>
          <a:xfrm>
            <a:off x="2362200" y="2114550"/>
            <a:ext cx="7467600" cy="2628900"/>
          </a:xfrm>
          <a:prstGeom prst="rect">
            <a:avLst/>
          </a:prstGeom>
        </p:spPr>
      </p:pic>
      <p:sp>
        <p:nvSpPr>
          <p:cNvPr id="5" name="Rectangle 4">
            <a:extLst>
              <a:ext uri="{FF2B5EF4-FFF2-40B4-BE49-F238E27FC236}">
                <a16:creationId xmlns:a16="http://schemas.microsoft.com/office/drawing/2014/main" id="{856BED80-D032-CFC6-9909-8EE2FE4D9F52}"/>
              </a:ext>
            </a:extLst>
          </p:cNvPr>
          <p:cNvSpPr/>
          <p:nvPr/>
        </p:nvSpPr>
        <p:spPr>
          <a:xfrm>
            <a:off x="5474043" y="2854411"/>
            <a:ext cx="3966519" cy="1544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133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5ED70-A765-71B8-4B06-6C9D1DA7D1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E4700D1-7BDE-8904-CF04-9E099060014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CE4D749-BC4B-944E-6EB6-C75FD5B4D2F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Discovering File Modules</a:t>
            </a:r>
          </a:p>
          <a:p>
            <a:pPr algn="l"/>
            <a:r>
              <a:rPr lang="en-US" sz="1800">
                <a:sym typeface="Wingdings" pitchFamily="2" charset="2"/>
              </a:rPr>
              <a:t>- We will talk about ... used to read file ... These ... can be used in any ... although they are a little bit useless</a:t>
            </a:r>
          </a:p>
          <a:p>
            <a:pPr algn="l"/>
            <a:r>
              <a:rPr lang="en-US" sz="1800" b="1">
                <a:sym typeface="Wingdings" pitchFamily="2" charset="2"/>
              </a:rPr>
              <a:t>Checking Symbolic Link</a:t>
            </a:r>
          </a:p>
          <a:p>
            <a:pPr algn="l"/>
            <a:r>
              <a:rPr lang="en-US" sz="1800">
                <a:sym typeface="Wingdings" pitchFamily="2" charset="2"/>
              </a:rPr>
              <a:t>- Earlier in this chapter, we have seen that the Files class contain the method ...() and ...() (similar to isFile() and isDirectory() from ... class) While these methods in ... class can't tell us whether this is a ... or not, the method ...() from ... class can</a:t>
            </a:r>
          </a:p>
          <a:p>
            <a:pPr algn="l"/>
            <a:r>
              <a:rPr lang="en-US" sz="1800">
                <a:sym typeface="Wingdings" pitchFamily="2" charset="2"/>
              </a:rPr>
              <a:t>– Also, both method ...() and ...() from Files class can tells us whether this is a ... or not</a:t>
            </a:r>
          </a:p>
          <a:p>
            <a:pPr algn="l"/>
            <a:r>
              <a:rPr lang="en-US" sz="1800">
                <a:sym typeface="Wingdings" pitchFamily="2" charset="2"/>
              </a:rPr>
              <a:t>(code illustration snippet 78)</a:t>
            </a:r>
          </a:p>
          <a:p>
            <a:pPr algn="l"/>
            <a:r>
              <a:rPr lang="en-US" sz="1800" b="1">
                <a:sym typeface="Wingdings" pitchFamily="2" charset="2"/>
              </a:rPr>
              <a:t>Checking File Accessibility</a:t>
            </a:r>
          </a:p>
          <a:p>
            <a:pPr algn="l"/>
            <a:r>
              <a:rPr lang="en-US" sz="1800">
                <a:sym typeface="Wingdings" pitchFamily="2" charset="2"/>
              </a:rPr>
              <a:t>- In many file ..., we can set some boolean ... for a file to mark it ...,...,...,... The methods in the Files class can get ... which is ...(), ...(), ...(), ...()</a:t>
            </a:r>
          </a:p>
          <a:p>
            <a:pPr algn="l"/>
            <a:r>
              <a:rPr lang="en-US" sz="1800">
                <a:sym typeface="Wingdings" pitchFamily="2" charset="2"/>
              </a:rPr>
              <a:t>– A hidden ... can't ... normally while we listing the ....</a:t>
            </a:r>
          </a:p>
          <a:p>
            <a:pPr algn="l"/>
            <a:r>
              <a:rPr lang="en-US" sz="1800">
                <a:sym typeface="Wingdings" pitchFamily="2" charset="2"/>
              </a:rPr>
              <a:t>- ...,..., and ... are very important in file system because file name can still be ... but user can't ...</a:t>
            </a:r>
          </a:p>
          <a:p>
            <a:pPr algn="l"/>
            <a:r>
              <a:rPr lang="en-US" sz="1800">
                <a:sym typeface="Wingdings" pitchFamily="2" charset="2"/>
              </a:rPr>
              <a:t>(code illustration snippet 79)</a:t>
            </a:r>
          </a:p>
          <a:p>
            <a:pPr algn="l"/>
            <a:r>
              <a:rPr lang="en-US" sz="1800">
                <a:sym typeface="Wingdings" pitchFamily="2" charset="2"/>
              </a:rPr>
              <a:t>(Note: A file extension can't ... whether a file is ... or ...)</a:t>
            </a:r>
          </a:p>
          <a:p>
            <a:pPr algn="l"/>
            <a:endParaRPr lang="en-US" sz="1800">
              <a:sym typeface="Wingdings" pitchFamily="2" charset="2"/>
            </a:endParaRPr>
          </a:p>
        </p:txBody>
      </p:sp>
    </p:spTree>
    <p:extLst>
      <p:ext uri="{BB962C8B-B14F-4D97-AF65-F5344CB8AC3E}">
        <p14:creationId xmlns:p14="http://schemas.microsoft.com/office/powerpoint/2010/main" val="16930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9DAA-4ED5-620A-92DC-255551FDA3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B26B7C6-0619-A503-BD81-4B3D5FFEFED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44B06DC-53DF-05FF-76AD-0EC00736423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the exception of ...(), all other methods will ... if the path ...</a:t>
            </a:r>
          </a:p>
          <a:p>
            <a:pPr algn="l"/>
            <a:r>
              <a:rPr lang="en-US" sz="1800" b="1">
                <a:sym typeface="Wingdings" pitchFamily="2" charset="2"/>
              </a:rPr>
              <a:t>Improving Attribute Access</a:t>
            </a:r>
          </a:p>
          <a:p>
            <a:pPr algn="l"/>
            <a:r>
              <a:rPr lang="en-US" sz="1800">
                <a:sym typeface="Wingdings" pitchFamily="2" charset="2"/>
              </a:rPr>
              <a:t>- Up until now, we have access separate ... by calling .... While this is completely ..., it comes at a cost</a:t>
            </a:r>
          </a:p>
          <a:p>
            <a:pPr algn="l"/>
            <a:r>
              <a:rPr lang="en-US" sz="1800">
                <a:sym typeface="Wingdings" pitchFamily="2" charset="2"/>
              </a:rPr>
              <a:t>– To put it simply, our program will have better ... if we ... at once instead of ... Moreover, there are some ... specifically for each file system ...</a:t>
            </a:r>
          </a:p>
          <a:p>
            <a:pPr algn="l"/>
            <a:r>
              <a:rPr lang="en-US" sz="1800">
                <a:sym typeface="Wingdings" pitchFamily="2" charset="2"/>
              </a:rPr>
              <a:t>– NIO.2 has ... by building a "..." for multiple file system with only a single ... A view is a group of .... related to a specifc file .... Despite that, other methods we have learned are not completely ...., if we only need a single, then those ...</a:t>
            </a:r>
          </a:p>
          <a:p>
            <a:pPr algn="l"/>
            <a:r>
              <a:rPr lang="en-US" sz="1800" b="1">
                <a:sym typeface="Wingdings" pitchFamily="2" charset="2"/>
              </a:rPr>
              <a:t>Understanding Attribute and View Types</a:t>
            </a:r>
          </a:p>
          <a:p>
            <a:pPr algn="l"/>
            <a:r>
              <a:rPr lang="en-US" sz="1800">
                <a:sym typeface="Wingdings" pitchFamily="2" charset="2"/>
              </a:rPr>
              <a:t>- NIO.2 includes ... methods for us to work with ... with only a single ... </a:t>
            </a:r>
          </a:p>
          <a:p>
            <a:pPr algn="l"/>
            <a:r>
              <a:rPr lang="en-US" sz="1800">
                <a:sym typeface="Wingdings" pitchFamily="2" charset="2"/>
              </a:rPr>
              <a:t>+) ... for read...</a:t>
            </a:r>
          </a:p>
          <a:p>
            <a:pPr algn="l"/>
            <a:r>
              <a:rPr lang="en-US" sz="1800">
                <a:sym typeface="Wingdings" pitchFamily="2" charset="2"/>
              </a:rPr>
              <a:t>+) ... for upda...</a:t>
            </a:r>
          </a:p>
          <a:p>
            <a:pPr algn="l"/>
            <a:r>
              <a:rPr lang="en-US" sz="1800">
                <a:sym typeface="Wingdings" pitchFamily="2" charset="2"/>
              </a:rPr>
              <a:t>– For each method, we need to provide a ... object, signifying the NIO.2 method that we ... this ...</a:t>
            </a:r>
          </a:p>
          <a:p>
            <a:pPr algn="l"/>
            <a:r>
              <a:rPr lang="en-US" sz="1800">
                <a:sym typeface="Wingdings" pitchFamily="2" charset="2"/>
              </a:rPr>
              <a:t>– Updateable view means ...</a:t>
            </a:r>
          </a:p>
        </p:txBody>
      </p:sp>
    </p:spTree>
    <p:extLst>
      <p:ext uri="{BB962C8B-B14F-4D97-AF65-F5344CB8AC3E}">
        <p14:creationId xmlns:p14="http://schemas.microsoft.com/office/powerpoint/2010/main" val="201073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86D78-E814-B1D4-DA7E-223D6B96C2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7E1430-1AD3-A8E8-EDE7-CAB95128FB0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8C08B47-0C23-DDB9-E525-E9FDBBCEE42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E2DC28B-94CD-0024-0E1A-90816AACB7AF}"/>
              </a:ext>
            </a:extLst>
          </p:cNvPr>
          <p:cNvPicPr>
            <a:picLocks noChangeAspect="1"/>
          </p:cNvPicPr>
          <p:nvPr/>
        </p:nvPicPr>
        <p:blipFill>
          <a:blip r:embed="rId3"/>
          <a:stretch>
            <a:fillRect/>
          </a:stretch>
        </p:blipFill>
        <p:spPr>
          <a:xfrm>
            <a:off x="2286000" y="1797050"/>
            <a:ext cx="7620000" cy="3263900"/>
          </a:xfrm>
          <a:prstGeom prst="rect">
            <a:avLst/>
          </a:prstGeom>
        </p:spPr>
      </p:pic>
      <p:sp>
        <p:nvSpPr>
          <p:cNvPr id="5" name="Rectangle 4">
            <a:extLst>
              <a:ext uri="{FF2B5EF4-FFF2-40B4-BE49-F238E27FC236}">
                <a16:creationId xmlns:a16="http://schemas.microsoft.com/office/drawing/2014/main" id="{AF6EE8A6-7F4F-0A07-F668-0781C1359663}"/>
              </a:ext>
            </a:extLst>
          </p:cNvPr>
          <p:cNvSpPr/>
          <p:nvPr/>
        </p:nvSpPr>
        <p:spPr>
          <a:xfrm>
            <a:off x="7055708" y="2446638"/>
            <a:ext cx="2508422"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6491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C69B-9698-1235-7AEA-ED65A1FC9D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F54F12-24C6-5EAC-B6EE-A03BCC38B83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852520F-6934-1E3A-6B00-CF7167088B8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Retrieving Attributes</a:t>
            </a:r>
          </a:p>
          <a:p>
            <a:pPr algn="l"/>
            <a:r>
              <a:rPr lang="en-US" sz="1800">
                <a:sym typeface="Wingdings" pitchFamily="2" charset="2"/>
              </a:rPr>
              <a:t>- The ... class includes this method to get ... in a ... manner</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E110DE47-4525-C97A-BCD9-378ED7DB54F3}"/>
              </a:ext>
            </a:extLst>
          </p:cNvPr>
          <p:cNvPicPr>
            <a:picLocks noChangeAspect="1"/>
          </p:cNvPicPr>
          <p:nvPr/>
        </p:nvPicPr>
        <p:blipFill>
          <a:blip r:embed="rId3"/>
          <a:stretch>
            <a:fillRect/>
          </a:stretch>
        </p:blipFill>
        <p:spPr>
          <a:xfrm>
            <a:off x="529797" y="2501299"/>
            <a:ext cx="11132406" cy="1855401"/>
          </a:xfrm>
          <a:prstGeom prst="rect">
            <a:avLst/>
          </a:prstGeom>
        </p:spPr>
      </p:pic>
    </p:spTree>
    <p:extLst>
      <p:ext uri="{BB962C8B-B14F-4D97-AF65-F5344CB8AC3E}">
        <p14:creationId xmlns:p14="http://schemas.microsoft.com/office/powerpoint/2010/main" val="21747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2B9FD-C941-BE1F-7FD5-518034F8BCA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D28F395-925E-AE0E-7E49-39840FD4FF6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320FA64-4EA0-2C46-E1DF-A970E1DB4CC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To use it, we are requested to pass in a ... and a ... object</a:t>
            </a:r>
          </a:p>
          <a:p>
            <a:pPr algn="l"/>
            <a:r>
              <a:rPr lang="en-US" sz="1800">
                <a:sym typeface="Wingdings" pitchFamily="2" charset="2"/>
              </a:rPr>
              <a:t>(code illustration snippet 80)</a:t>
            </a:r>
          </a:p>
          <a:p>
            <a:pPr algn="l"/>
            <a:r>
              <a:rPr lang="en-US" sz="1800">
                <a:sym typeface="Wingdings" pitchFamily="2" charset="2"/>
              </a:rPr>
              <a:t>- The ... class includes a lot of ... just as like methods in the ... class but differ from that method, this one only need to request only once on some ...</a:t>
            </a:r>
          </a:p>
          <a:p>
            <a:pPr algn="l"/>
            <a:r>
              <a:rPr lang="en-US" sz="1800" b="1">
                <a:sym typeface="Wingdings" pitchFamily="2" charset="2"/>
              </a:rPr>
              <a:t>Modifying Attributes</a:t>
            </a:r>
          </a:p>
          <a:p>
            <a:pPr algn="l"/>
            <a:r>
              <a:rPr lang="en-US" sz="1800">
                <a:sym typeface="Wingdings" pitchFamily="2" charset="2"/>
              </a:rPr>
              <a:t>- This method in the ... class return a ... view</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D85C28E2-DB70-E397-C532-D8AF20BB3633}"/>
              </a:ext>
            </a:extLst>
          </p:cNvPr>
          <p:cNvPicPr>
            <a:picLocks noChangeAspect="1"/>
          </p:cNvPicPr>
          <p:nvPr/>
        </p:nvPicPr>
        <p:blipFill>
          <a:blip r:embed="rId3"/>
          <a:stretch>
            <a:fillRect/>
          </a:stretch>
        </p:blipFill>
        <p:spPr>
          <a:xfrm>
            <a:off x="1577443" y="3155972"/>
            <a:ext cx="9037114" cy="1675520"/>
          </a:xfrm>
          <a:prstGeom prst="rect">
            <a:avLst/>
          </a:prstGeom>
        </p:spPr>
      </p:pic>
    </p:spTree>
    <p:extLst>
      <p:ext uri="{BB962C8B-B14F-4D97-AF65-F5344CB8AC3E}">
        <p14:creationId xmlns:p14="http://schemas.microsoft.com/office/powerpoint/2010/main" val="327265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26DA-CB31-B9D6-BB8C-B35E565BFE1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02666A-1954-ADEA-95E3-E36EB4C223E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439F547-002E-2589-9848-B4DD718546C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use this ... to modify ... (adding 10s or 10000ms to ...)</a:t>
            </a:r>
          </a:p>
          <a:p>
            <a:pPr algn="l"/>
            <a:r>
              <a:rPr lang="en-US" sz="1800">
                <a:sym typeface="Wingdings" pitchFamily="2" charset="2"/>
              </a:rPr>
              <a:t>(code illustration snippet 81)</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3D2C892-16F1-1F64-4243-A66A81123930}"/>
              </a:ext>
            </a:extLst>
          </p:cNvPr>
          <p:cNvPicPr>
            <a:picLocks noChangeAspect="1"/>
          </p:cNvPicPr>
          <p:nvPr/>
        </p:nvPicPr>
        <p:blipFill>
          <a:blip r:embed="rId3"/>
          <a:stretch>
            <a:fillRect/>
          </a:stretch>
        </p:blipFill>
        <p:spPr>
          <a:xfrm>
            <a:off x="1789847" y="2601355"/>
            <a:ext cx="8612306" cy="1655290"/>
          </a:xfrm>
          <a:prstGeom prst="rect">
            <a:avLst/>
          </a:prstGeom>
        </p:spPr>
      </p:pic>
    </p:spTree>
    <p:extLst>
      <p:ext uri="{BB962C8B-B14F-4D97-AF65-F5344CB8AC3E}">
        <p14:creationId xmlns:p14="http://schemas.microsoft.com/office/powerpoint/2010/main" val="366630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04C5-EEC4-7D11-5F19-0C2CD81DCC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57DBF36-6F1A-8953-2FB6-40992EA077A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BC73C43D-5835-996D-55E6-006A9EB994E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method allows us to pass ... for any ... that we don't ... In this case, we only need to change ... so the other ....</a:t>
            </a:r>
          </a:p>
          <a:p>
            <a:pPr algn="l"/>
            <a:r>
              <a:rPr lang="en-US" sz="1800">
                <a:sym typeface="Wingdings" pitchFamily="2" charset="2"/>
              </a:rPr>
              <a:t>- Not all of the ... can be ... through the ... view (for example, you cant change the ... to change a ...to a ... or change the size ... without ...)</a:t>
            </a:r>
          </a:p>
          <a:p>
            <a:pPr algn="l"/>
            <a:r>
              <a:rPr lang="en-US" sz="1800" b="1">
                <a:sym typeface="Wingdings" pitchFamily="2" charset="2"/>
              </a:rPr>
              <a:t>Traversing a Directory Tree</a:t>
            </a:r>
          </a:p>
          <a:p>
            <a:pPr algn="l"/>
            <a:r>
              <a:rPr lang="en-US" sz="1800">
                <a:sym typeface="Wingdings" pitchFamily="2" charset="2"/>
              </a:rPr>
              <a:t>- While Files...() is very useful when ..., it can only ... of a single ... How can we ... through the entire ... ? Before we continue, we must understand about the basic of the file ...</a:t>
            </a:r>
          </a:p>
          <a:p>
            <a:pPr algn="l"/>
            <a:r>
              <a:rPr lang="en-US" sz="1800">
                <a:sym typeface="Wingdings" pitchFamily="2" charset="2"/>
              </a:rPr>
              <a:t>– Directory is organized in a ... manner (a directory contain ..., ... contain ..., etc...)</a:t>
            </a:r>
          </a:p>
          <a:p>
            <a:pPr algn="l"/>
            <a:r>
              <a:rPr lang="en-US" sz="1800">
                <a:sym typeface="Wingdings" pitchFamily="2" charset="2"/>
              </a:rPr>
              <a:t>- Each record in the ... has only 1 ... (except the ... directory)</a:t>
            </a:r>
          </a:p>
          <a:p>
            <a:pPr algn="l"/>
            <a:r>
              <a:rPr lang="en-US" sz="1800">
                <a:sym typeface="Wingdings" pitchFamily="2" charset="2"/>
              </a:rPr>
              <a:t>- File ... usually visualized as a ... with a big ... and many ... (in this model, directory is ... (.... node) and file is ... )</a:t>
            </a:r>
          </a:p>
          <a:p>
            <a:pPr algn="l"/>
            <a:r>
              <a:rPr lang="en-US" sz="1800">
                <a:sym typeface="Wingdings" pitchFamily="2" charset="2"/>
              </a:rPr>
              <a:t>- A common task in the file ... is to loop through the ... and record the ... or more commonly, ... them to get a specific set of ... that has extension of ".java" (more over, file ... store files in a ... manner) =&gt; In general, we must start from the parent ... and go through all child ...)</a:t>
            </a:r>
          </a:p>
          <a:p>
            <a:pPr algn="l"/>
            <a:r>
              <a:rPr lang="en-US" sz="1800">
                <a:sym typeface="Wingdings" pitchFamily="2" charset="2"/>
              </a:rPr>
              <a:t>- Traversing a Directory – or ... is a process we start from ... and go through all until we ... or ... (for example, we are searching for a single ... and we can stop the search once ... or ...)</a:t>
            </a:r>
          </a:p>
          <a:p>
            <a:pPr algn="l"/>
            <a:r>
              <a:rPr lang="en-US" sz="1800">
                <a:sym typeface="Wingdings" pitchFamily="2" charset="2"/>
              </a:rPr>
              <a:t>- Path we used to start will be ... and usually, the searching will cost ...</a:t>
            </a:r>
          </a:p>
        </p:txBody>
      </p:sp>
    </p:spTree>
    <p:extLst>
      <p:ext uri="{BB962C8B-B14F-4D97-AF65-F5344CB8AC3E}">
        <p14:creationId xmlns:p14="http://schemas.microsoft.com/office/powerpoint/2010/main" val="5704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421D5-4C3A-57D8-7979-B6B198885C3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60084E7-4A8D-E4A5-8E3D-3E3DFF01555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D090339-79C5-29D3-104F-0D35F2C92ED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(Note: ".." will ...) </a:t>
            </a:r>
          </a:p>
          <a:p>
            <a:pPr algn="l"/>
            <a:r>
              <a:rPr lang="en-US" sz="1800">
                <a:sym typeface="Wingdings" pitchFamily="2" charset="2"/>
              </a:rPr>
              <a:t>- Symbolic link is a special ... in ... system ... pointer to ... (favorite is symbolic link and shark is the original)</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99B5826-D6AD-0425-6C88-7A0FAB89A585}"/>
              </a:ext>
            </a:extLst>
          </p:cNvPr>
          <p:cNvPicPr>
            <a:picLocks noChangeAspect="1"/>
          </p:cNvPicPr>
          <p:nvPr/>
        </p:nvPicPr>
        <p:blipFill>
          <a:blip r:embed="rId3"/>
          <a:stretch>
            <a:fillRect/>
          </a:stretch>
        </p:blipFill>
        <p:spPr>
          <a:xfrm>
            <a:off x="3652012" y="1694688"/>
            <a:ext cx="4887976" cy="1036320"/>
          </a:xfrm>
          <a:prstGeom prst="rect">
            <a:avLst/>
          </a:prstGeom>
        </p:spPr>
      </p:pic>
    </p:spTree>
    <p:extLst>
      <p:ext uri="{BB962C8B-B14F-4D97-AF65-F5344CB8AC3E}">
        <p14:creationId xmlns:p14="http://schemas.microsoft.com/office/powerpoint/2010/main" val="166149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446CB-D9AA-96E1-08D8-E6555FB41F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9462DF-955A-C850-4CB4-30EAA6407E7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E058BAF-B32D-5599-BB2C-7B2BC3DD999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Don't use DirectoryStream and FileVisitor</a:t>
            </a:r>
          </a:p>
          <a:p>
            <a:pPr algn="l"/>
            <a:r>
              <a:rPr lang="en-US" sz="1800">
                <a:sym typeface="Wingdings" pitchFamily="2" charset="2"/>
              </a:rPr>
              <a:t>- When we going through the documentation of NIO.2, we might encounter some ... that use ... and ... when doing the ... task. These method are way back when Java doesnt have ... and usually asked in older Java exam =&gt; We are not recommended to use them because newer method uses ... which is ...,... and still ...</a:t>
            </a:r>
          </a:p>
          <a:p>
            <a:pPr algn="l"/>
            <a:r>
              <a:rPr lang="en-US" sz="1800" b="1">
                <a:sym typeface="Wingdings" pitchFamily="2" charset="2"/>
              </a:rPr>
              <a:t>Selecting a search strategy</a:t>
            </a:r>
          </a:p>
          <a:p>
            <a:pPr algn="l"/>
            <a:r>
              <a:rPr lang="en-US" sz="1800">
                <a:sym typeface="Wingdings" pitchFamily="2" charset="2"/>
              </a:rPr>
              <a:t>- 2 methods used for the ... task are ... and ...</a:t>
            </a:r>
          </a:p>
          <a:p>
            <a:pPr algn="l"/>
            <a:r>
              <a:rPr lang="en-US" sz="1800">
                <a:sym typeface="Wingdings" pitchFamily="2" charset="2"/>
              </a:rPr>
              <a:t>- ... will go through the ... from the ... to any ... and then come back to the ... (going through all .. it has skipped). The Search ... is the distance from ... to ... To prevent the infinite ..., Java uses a ... to limit how many nodes it can ... </a:t>
            </a:r>
          </a:p>
          <a:p>
            <a:pPr algn="l"/>
            <a:r>
              <a:rPr lang="en-US" sz="1800">
                <a:sym typeface="Wingdings" pitchFamily="2" charset="2"/>
              </a:rPr>
              <a:t>- ... will start from the ... and go through all ... with different search ... The result will be sorted in ... depth 1 -&gt; depth 2 -&gt; ... Although ... is pretty ... and ..., it requires more memory because it must maintain ...</a:t>
            </a:r>
          </a:p>
          <a:p>
            <a:pPr algn="l"/>
            <a:r>
              <a:rPr lang="en-US" sz="1800">
                <a:sym typeface="Wingdings" pitchFamily="2" charset="2"/>
              </a:rPr>
              <a:t>– For the exam, we don't need to know BFS/DFS, we just need to know that NIO.2 ...-based method use ... along with a version for custom search ...</a:t>
            </a:r>
          </a:p>
          <a:p>
            <a:pPr algn="l"/>
            <a:r>
              <a:rPr lang="en-US" sz="1800">
                <a:sym typeface="Wingdings" pitchFamily="2" charset="2"/>
              </a:rPr>
              <a:t>(note: Root here means ... not the ... directory)</a:t>
            </a:r>
          </a:p>
        </p:txBody>
      </p:sp>
    </p:spTree>
    <p:extLst>
      <p:ext uri="{BB962C8B-B14F-4D97-AF65-F5344CB8AC3E}">
        <p14:creationId xmlns:p14="http://schemas.microsoft.com/office/powerpoint/2010/main" val="137114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07E0-620C-5B9B-2FE9-77A8766126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665930-9148-9603-D19B-3D53291F6BC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C4C8E7E-9100-E659-C845-EFE28180D2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Walking a Directory</a:t>
            </a:r>
          </a:p>
          <a:p>
            <a:pPr algn="l"/>
            <a:r>
              <a:rPr lang="en-US" sz="1800">
                <a:sym typeface="Wingdings" pitchFamily="2" charset="2"/>
              </a:rPr>
              <a:t>- The ... class includes ... methods to execute the ... task using the ... algorithm</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B0D3223-A987-4335-9B29-2A0C44BE35D2}"/>
              </a:ext>
            </a:extLst>
          </p:cNvPr>
          <p:cNvPicPr>
            <a:picLocks noChangeAspect="1"/>
          </p:cNvPicPr>
          <p:nvPr/>
        </p:nvPicPr>
        <p:blipFill>
          <a:blip r:embed="rId3"/>
          <a:stretch>
            <a:fillRect/>
          </a:stretch>
        </p:blipFill>
        <p:spPr>
          <a:xfrm>
            <a:off x="2238611" y="2038865"/>
            <a:ext cx="7714777" cy="1996131"/>
          </a:xfrm>
          <a:prstGeom prst="rect">
            <a:avLst/>
          </a:prstGeom>
        </p:spPr>
      </p:pic>
    </p:spTree>
    <p:extLst>
      <p:ext uri="{BB962C8B-B14F-4D97-AF65-F5344CB8AC3E}">
        <p14:creationId xmlns:p14="http://schemas.microsoft.com/office/powerpoint/2010/main" val="41117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D7EAA-B0C4-033B-AD81-3EADA307DAA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BA42BE6-B93A-2B91-B4F5-F0E7544D44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C2CFD3C-1913-8D8F-1FB0-6A95F434B0C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Just like other ... operations, walk() use ... evalutation from Stream and only ... a Path once it arrives. This means that even if a directory ... includes hundred of ..., the amount of ... consumed is ... </a:t>
            </a:r>
          </a:p>
          <a:p>
            <a:pPr algn="l"/>
            <a:r>
              <a:rPr lang="en-US" sz="1800">
                <a:sym typeface="Wingdings" pitchFamily="2" charset="2"/>
              </a:rPr>
              <a:t>- The first ... method uses the default Java ... search ... which is Integer.... while the second one use the custom ... (the 2</a:t>
            </a:r>
            <a:r>
              <a:rPr lang="en-US" sz="1800" baseline="30000">
                <a:sym typeface="Wingdings" pitchFamily="2" charset="2"/>
              </a:rPr>
              <a:t>nd</a:t>
            </a:r>
            <a:r>
              <a:rPr lang="en-US" sz="1800">
                <a:sym typeface="Wingdings" pitchFamily="2" charset="2"/>
              </a:rPr>
              <a:t> version is useful when we know that our ... we need to find is near the ...)</a:t>
            </a:r>
          </a:p>
          <a:p>
            <a:pPr algn="l"/>
            <a:r>
              <a:rPr lang="en-US" sz="1800">
                <a:sym typeface="Wingdings" pitchFamily="2" charset="2"/>
              </a:rPr>
              <a:t>- This time, instead of print the ... of the directory, we will calculate the ... of all files in ...</a:t>
            </a:r>
          </a:p>
          <a:p>
            <a:pPr algn="l"/>
            <a:r>
              <a:rPr lang="en-US" sz="1800">
                <a:sym typeface="Wingdings" pitchFamily="2" charset="2"/>
              </a:rPr>
              <a:t>(code illustration snippet 82)</a:t>
            </a:r>
          </a:p>
          <a:p>
            <a:pPr algn="l"/>
            <a:r>
              <a:rPr lang="en-US" sz="1800">
                <a:sym typeface="Wingdings" pitchFamily="2" charset="2"/>
              </a:rPr>
              <a:t>- We have to create a ... method because ... throw ... and we don't want ... =&gt; Put it in a separate ... </a:t>
            </a:r>
          </a:p>
          <a:p>
            <a:pPr algn="l"/>
            <a:r>
              <a:rPr lang="en-US" sz="1800">
                <a:sym typeface="Wingdings" pitchFamily="2" charset="2"/>
              </a:rPr>
              <a:t>- We can print the ... result using ... method</a:t>
            </a:r>
          </a:p>
          <a:p>
            <a:pPr algn="l"/>
            <a:r>
              <a:rPr lang="en-US" sz="1800">
                <a:sym typeface="Wingdings" pitchFamily="2" charset="2"/>
              </a:rPr>
              <a:t>(code illustration snippet 83)</a:t>
            </a:r>
          </a:p>
          <a:p>
            <a:pPr algn="l"/>
            <a:r>
              <a:rPr lang="en-US" sz="1800" b="1">
                <a:sym typeface="Wingdings" pitchFamily="2" charset="2"/>
              </a:rPr>
              <a:t>Applying a Depth Limit</a:t>
            </a:r>
          </a:p>
          <a:p>
            <a:pPr algn="l"/>
            <a:r>
              <a:rPr lang="en-US" sz="1800">
                <a:sym typeface="Wingdings" pitchFamily="2" charset="2"/>
              </a:rPr>
              <a:t>- We can add another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F8926723-11FA-90E5-5523-8E32951E987A}"/>
              </a:ext>
            </a:extLst>
          </p:cNvPr>
          <p:cNvPicPr>
            <a:picLocks noChangeAspect="1"/>
          </p:cNvPicPr>
          <p:nvPr/>
        </p:nvPicPr>
        <p:blipFill>
          <a:blip r:embed="rId3"/>
          <a:stretch>
            <a:fillRect/>
          </a:stretch>
        </p:blipFill>
        <p:spPr>
          <a:xfrm>
            <a:off x="2735548" y="4819136"/>
            <a:ext cx="6720904" cy="647529"/>
          </a:xfrm>
          <a:prstGeom prst="rect">
            <a:avLst/>
          </a:prstGeom>
        </p:spPr>
      </p:pic>
    </p:spTree>
    <p:extLst>
      <p:ext uri="{BB962C8B-B14F-4D97-AF65-F5344CB8AC3E}">
        <p14:creationId xmlns:p14="http://schemas.microsoft.com/office/powerpoint/2010/main" val="26800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694F-EAF9-7A4E-D944-BBB7988536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5C04240-FE0D-7555-68A0-CFAFA7DFA2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32E95A81-FDEB-D78D-B0B7-5C583644A60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means that starting from the ..., we can ... maximum of ...</a:t>
            </a:r>
          </a:p>
          <a:p>
            <a:pPr algn="l"/>
            <a:r>
              <a:rPr lang="en-US" sz="1800">
                <a:sym typeface="Wingdings" pitchFamily="2" charset="2"/>
              </a:rPr>
              <a:t>– Because this method calculates the size of ... =&gt; If we set it as 0 =&gt; the result will be ... and if we want a non-... result, then the ... must be != 0</a:t>
            </a:r>
          </a:p>
          <a:p>
            <a:pPr algn="l"/>
            <a:r>
              <a:rPr lang="en-US" sz="1800" b="1">
                <a:sym typeface="Wingdings" pitchFamily="2" charset="2"/>
              </a:rPr>
              <a:t>Avoiding Circular Paths</a:t>
            </a:r>
          </a:p>
          <a:p>
            <a:pPr algn="l"/>
            <a:r>
              <a:rPr lang="en-US" sz="1800">
                <a:sym typeface="Wingdings" pitchFamily="2" charset="2"/>
              </a:rPr>
              <a:t>- Most of the method in NIO.2 always ... link, and this can be changed with the ... option. However, the method ...() won't ... link by default and it must have ... option to ... link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97F713F-E677-B9CC-DFFB-065EB0EE4046}"/>
              </a:ext>
            </a:extLst>
          </p:cNvPr>
          <p:cNvPicPr>
            <a:picLocks noChangeAspect="1"/>
          </p:cNvPicPr>
          <p:nvPr/>
        </p:nvPicPr>
        <p:blipFill>
          <a:blip r:embed="rId3"/>
          <a:stretch>
            <a:fillRect/>
          </a:stretch>
        </p:blipFill>
        <p:spPr>
          <a:xfrm>
            <a:off x="3730896" y="3029379"/>
            <a:ext cx="4730208" cy="799242"/>
          </a:xfrm>
          <a:prstGeom prst="rect">
            <a:avLst/>
          </a:prstGeom>
        </p:spPr>
      </p:pic>
    </p:spTree>
    <p:extLst>
      <p:ext uri="{BB962C8B-B14F-4D97-AF65-F5344CB8AC3E}">
        <p14:creationId xmlns:p14="http://schemas.microsoft.com/office/powerpoint/2010/main" val="12170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linds(horizontal)">
                                      <p:cBhvr>
                                        <p:cTn id="23" dur="500"/>
                                        <p:tgtEl>
                                          <p:spTgt spid="4">
                                            <p:txEl>
                                              <p:pRg st="0" end="0"/>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blinds(horizontal)">
                                      <p:cBhvr>
                                        <p:cTn id="26" dur="500"/>
                                        <p:tgtEl>
                                          <p:spTgt spid="4">
                                            <p:txEl>
                                              <p:pRg st="1" end="1"/>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blinds(horizontal)">
                                      <p:cBhvr>
                                        <p:cTn id="29" dur="500"/>
                                        <p:tgtEl>
                                          <p:spTgt spid="4">
                                            <p:txEl>
                                              <p:pRg st="2" end="2"/>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linds(horizontal)">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F172-215A-F2B5-4DF0-BC75DEE4FF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F63AACF-C3D1-6E74-FEB1-613ABFA4AA0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88DCFB6F-4FA3-3996-583C-920BEA4E24B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When executing the ... task, our program must be very careful with ... link (for example, if we are in the ... process and we encounter a ... link and this ... root ... =&gt; the entire .... Even worse, if this ... link point back to a... that has been ... =&gt; we got a cycle, which means ... (even chaning the algorithm won't ...)</a:t>
            </a:r>
          </a:p>
          <a:p>
            <a:pPr algn="l"/>
            <a:r>
              <a:rPr lang="en-US" sz="1800">
                <a:sym typeface="Wingdings" pitchFamily="2" charset="2"/>
              </a:rPr>
              <a:t>(code illustration snippet 84)</a:t>
            </a:r>
          </a:p>
          <a:p>
            <a:pPr algn="l"/>
            <a:r>
              <a:rPr lang="en-US" sz="1800">
                <a:sym typeface="Wingdings" pitchFamily="2" charset="2"/>
              </a:rPr>
              <a:t>- After the ... option is used, ...() will track all ... that it has gone ... and ...() will throw FileSystemLoopException if ... twice</a:t>
            </a:r>
          </a:p>
          <a:p>
            <a:pPr algn="l"/>
            <a:r>
              <a:rPr lang="en-US" sz="1800" b="1">
                <a:sym typeface="Wingdings" pitchFamily="2" charset="2"/>
              </a:rPr>
              <a:t>Searching a Directory</a:t>
            </a:r>
          </a:p>
          <a:p>
            <a:pPr algn="l"/>
            <a:r>
              <a:rPr lang="en-US" sz="1800">
                <a:sym typeface="Wingdings" pitchFamily="2" charset="2"/>
              </a:rPr>
              <a:t>- In the previous example, we have applied a ... to the Stream, however, there is a ... much more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133E9664-7BC4-E548-E6FA-B60829E29FEB}"/>
              </a:ext>
            </a:extLst>
          </p:cNvPr>
          <p:cNvPicPr>
            <a:picLocks noChangeAspect="1"/>
          </p:cNvPicPr>
          <p:nvPr/>
        </p:nvPicPr>
        <p:blipFill>
          <a:blip r:embed="rId3"/>
          <a:stretch>
            <a:fillRect/>
          </a:stretch>
        </p:blipFill>
        <p:spPr>
          <a:xfrm>
            <a:off x="2700556" y="3540211"/>
            <a:ext cx="6790888" cy="1575486"/>
          </a:xfrm>
          <a:prstGeom prst="rect">
            <a:avLst/>
          </a:prstGeom>
        </p:spPr>
      </p:pic>
    </p:spTree>
    <p:extLst>
      <p:ext uri="{BB962C8B-B14F-4D97-AF65-F5344CB8AC3E}">
        <p14:creationId xmlns:p14="http://schemas.microsoft.com/office/powerpoint/2010/main" val="73177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horizontal)">
                                      <p:cBhvr>
                                        <p:cTn id="27" dur="500"/>
                                        <p:tgtEl>
                                          <p:spTgt spid="4">
                                            <p:txEl>
                                              <p:pRg st="0" end="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linds(horizontal)">
                                      <p:cBhvr>
                                        <p:cTn id="30" dur="500"/>
                                        <p:tgtEl>
                                          <p:spTgt spid="4">
                                            <p:txEl>
                                              <p:pRg st="1" end="1"/>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linds(horizontal)">
                                      <p:cBhvr>
                                        <p:cTn id="33" dur="500"/>
                                        <p:tgtEl>
                                          <p:spTgt spid="4">
                                            <p:txEl>
                                              <p:pRg st="2" end="2"/>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blinds(horizontal)">
                                      <p:cBhvr>
                                        <p:cTn id="36" dur="500"/>
                                        <p:tgtEl>
                                          <p:spTgt spid="4">
                                            <p:txEl>
                                              <p:pRg st="3" end="3"/>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blinds(horizontal)">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C678A-B25C-2AED-50C1-63AA55D8B71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944E1FE-9FF5-036D-47CA-F7805B11612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980B26-9DEF-9B0B-20B9-7934C85D491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find() method works just like the ... method except that it recieve ... to ....</a:t>
            </a:r>
          </a:p>
          <a:p>
            <a:pPr algn="l"/>
            <a:r>
              <a:rPr lang="en-US" sz="1800">
                <a:sym typeface="Wingdings" pitchFamily="2" charset="2"/>
              </a:rPr>
              <a:t>- Just like ..., find() also ... option</a:t>
            </a:r>
          </a:p>
          <a:p>
            <a:pPr algn="l"/>
            <a:r>
              <a:rPr lang="en-US" sz="1800">
                <a:sym typeface="Wingdings" pitchFamily="2" charset="2"/>
              </a:rPr>
              <a:t>– 2 parameters of the ... is a ... and a ... By this way, Java automatically ... basic information of the ... for us, allowing us to write complex ... expression with direct ... to the object</a:t>
            </a:r>
          </a:p>
          <a:p>
            <a:pPr algn="l"/>
            <a:r>
              <a:rPr lang="en-US" sz="1800">
                <a:sym typeface="Wingdings" pitchFamily="2" charset="2"/>
              </a:rPr>
              <a:t>(code illustration snippet 85)</a:t>
            </a:r>
          </a:p>
          <a:p>
            <a:pPr algn="l"/>
            <a:r>
              <a:rPr lang="en-US" sz="1800" b="1">
                <a:sym typeface="Wingdings" pitchFamily="2" charset="2"/>
              </a:rPr>
              <a:t>Reviewing of Key APIs</a:t>
            </a:r>
          </a:p>
        </p:txBody>
      </p:sp>
    </p:spTree>
    <p:extLst>
      <p:ext uri="{BB962C8B-B14F-4D97-AF65-F5344CB8AC3E}">
        <p14:creationId xmlns:p14="http://schemas.microsoft.com/office/powerpoint/2010/main" val="141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horizontal)">
                                      <p:cBhvr>
                                        <p:cTn id="27" dur="500"/>
                                        <p:tgtEl>
                                          <p:spTgt spid="4">
                                            <p:txEl>
                                              <p:pRg st="0" end="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linds(horizontal)">
                                      <p:cBhvr>
                                        <p:cTn id="30" dur="500"/>
                                        <p:tgtEl>
                                          <p:spTgt spid="4">
                                            <p:txEl>
                                              <p:pRg st="1" end="1"/>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linds(horizontal)">
                                      <p:cBhvr>
                                        <p:cTn id="33" dur="500"/>
                                        <p:tgtEl>
                                          <p:spTgt spid="4">
                                            <p:txEl>
                                              <p:pRg st="2" end="2"/>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blinds(horizontal)">
                                      <p:cBhvr>
                                        <p:cTn id="36" dur="500"/>
                                        <p:tgtEl>
                                          <p:spTgt spid="4">
                                            <p:txEl>
                                              <p:pRg st="3" end="3"/>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blinds(horizontal)">
                                      <p:cBhvr>
                                        <p:cTn id="3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88D96-FB39-FC6D-8CD9-8774A197455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E96455-AB25-B587-AAFA-887AAB7133F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F353CAA-6F9C-804B-35D1-4F042E782EB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1800" b="1">
              <a:sym typeface="Wingdings" pitchFamily="2" charset="2"/>
            </a:endParaRPr>
          </a:p>
        </p:txBody>
      </p:sp>
      <p:pic>
        <p:nvPicPr>
          <p:cNvPr id="6" name="Picture 5">
            <a:extLst>
              <a:ext uri="{FF2B5EF4-FFF2-40B4-BE49-F238E27FC236}">
                <a16:creationId xmlns:a16="http://schemas.microsoft.com/office/drawing/2014/main" id="{922DB84E-0396-635A-C33A-217FD54D1AF3}"/>
              </a:ext>
            </a:extLst>
          </p:cNvPr>
          <p:cNvPicPr>
            <a:picLocks noChangeAspect="1"/>
          </p:cNvPicPr>
          <p:nvPr/>
        </p:nvPicPr>
        <p:blipFill>
          <a:blip r:embed="rId3"/>
          <a:stretch>
            <a:fillRect/>
          </a:stretch>
        </p:blipFill>
        <p:spPr>
          <a:xfrm>
            <a:off x="3467231" y="520700"/>
            <a:ext cx="5257537" cy="6156261"/>
          </a:xfrm>
          <a:prstGeom prst="rect">
            <a:avLst/>
          </a:prstGeom>
        </p:spPr>
      </p:pic>
      <p:sp>
        <p:nvSpPr>
          <p:cNvPr id="7" name="Rectangle 6">
            <a:extLst>
              <a:ext uri="{FF2B5EF4-FFF2-40B4-BE49-F238E27FC236}">
                <a16:creationId xmlns:a16="http://schemas.microsoft.com/office/drawing/2014/main" id="{4EA2DAC6-E3E8-F8F4-77F3-AE887D20F078}"/>
              </a:ext>
            </a:extLst>
          </p:cNvPr>
          <p:cNvSpPr/>
          <p:nvPr/>
        </p:nvSpPr>
        <p:spPr>
          <a:xfrm>
            <a:off x="7722973" y="5918886"/>
            <a:ext cx="556054" cy="556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3864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E7E5-A403-B141-EDCB-EC0960E18A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D07EB8-93D0-91B5-257E-A5E008B7FBD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AA68C21-9EF9-AA08-D465-DCB59CD8489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1800" b="1">
              <a:sym typeface="Wingdings" pitchFamily="2" charset="2"/>
            </a:endParaRPr>
          </a:p>
        </p:txBody>
      </p:sp>
      <p:pic>
        <p:nvPicPr>
          <p:cNvPr id="2" name="Picture 1">
            <a:extLst>
              <a:ext uri="{FF2B5EF4-FFF2-40B4-BE49-F238E27FC236}">
                <a16:creationId xmlns:a16="http://schemas.microsoft.com/office/drawing/2014/main" id="{076E0084-5F16-C041-516E-BA95FDD7D7BD}"/>
              </a:ext>
            </a:extLst>
          </p:cNvPr>
          <p:cNvPicPr>
            <a:picLocks noChangeAspect="1"/>
          </p:cNvPicPr>
          <p:nvPr/>
        </p:nvPicPr>
        <p:blipFill>
          <a:blip r:embed="rId3"/>
          <a:stretch>
            <a:fillRect/>
          </a:stretch>
        </p:blipFill>
        <p:spPr>
          <a:xfrm>
            <a:off x="2273300" y="628650"/>
            <a:ext cx="7645400" cy="5600700"/>
          </a:xfrm>
          <a:prstGeom prst="rect">
            <a:avLst/>
          </a:prstGeom>
        </p:spPr>
      </p:pic>
      <p:sp>
        <p:nvSpPr>
          <p:cNvPr id="5" name="Rectangle 4">
            <a:extLst>
              <a:ext uri="{FF2B5EF4-FFF2-40B4-BE49-F238E27FC236}">
                <a16:creationId xmlns:a16="http://schemas.microsoft.com/office/drawing/2014/main" id="{08FB4BFB-EB37-80D0-2058-4DBA4D317B80}"/>
              </a:ext>
            </a:extLst>
          </p:cNvPr>
          <p:cNvSpPr/>
          <p:nvPr/>
        </p:nvSpPr>
        <p:spPr>
          <a:xfrm>
            <a:off x="4720281" y="1334530"/>
            <a:ext cx="4102443" cy="45472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66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BEC95-EC82-13EC-683B-139912A8558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4999C2A-EA7C-E48C-4AAC-2B1F979391D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31F919-E160-3590-6BFF-DF24ED0F1B3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InputStreamReader and OutputStreamReader are extremely ... and also unique because they are the only ... that has ... and ... in the name</a:t>
            </a:r>
          </a:p>
        </p:txBody>
      </p:sp>
    </p:spTree>
    <p:extLst>
      <p:ext uri="{BB962C8B-B14F-4D97-AF65-F5344CB8AC3E}">
        <p14:creationId xmlns:p14="http://schemas.microsoft.com/office/powerpoint/2010/main" val="28049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F1F0-5DD8-89E8-72AD-E86F142D06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2C87632-0B2E-058B-505C-7C221919B9E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941DB9C-2629-723B-1BC6-2AE27E8D14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Elements in ... can be ... directly or through the ...</a:t>
            </a:r>
          </a:p>
          <a:p>
            <a:pPr algn="l"/>
            <a:r>
              <a:rPr lang="en-US" sz="1800">
                <a:sym typeface="Wingdings" pitchFamily="2" charset="2"/>
              </a:rPr>
              <a:t>- In general, ... pretty easy to understand ... because OS has handled .... While I/O ... not ..., NIO.2 fully ... from .../.../... symbolic link in ... system</a:t>
            </a:r>
          </a:p>
          <a:p>
            <a:pPr algn="l"/>
            <a:r>
              <a:rPr lang="en-US" sz="1800" b="1">
                <a:sym typeface="Wingdings" pitchFamily="2" charset="2"/>
              </a:rPr>
              <a:t>Creating a File or Path</a:t>
            </a:r>
          </a:p>
          <a:p>
            <a:pPr algn="l"/>
            <a:r>
              <a:rPr lang="en-US" sz="1800">
                <a:sym typeface="Wingdings" pitchFamily="2" charset="2"/>
              </a:rPr>
              <a:t>- To do something useful, we need ... to represent .../... in the ... system. By using the legacy ... class or NIO.2 with ... interface. The ... class and ... interface cant modify ... although they are passed in as ... file ...</a:t>
            </a:r>
          </a:p>
          <a:p>
            <a:pPr algn="l"/>
            <a:r>
              <a:rPr lang="en-US" sz="1800">
                <a:sym typeface="Wingdings" pitchFamily="2" charset="2"/>
              </a:rPr>
              <a:t>- Remember that a ... is also a ...</a:t>
            </a:r>
          </a:p>
          <a:p>
            <a:pPr algn="l"/>
            <a:r>
              <a:rPr lang="en-US" sz="1800" b="1">
                <a:sym typeface="Wingdings" pitchFamily="2" charset="2"/>
              </a:rPr>
              <a:t>Creating a File</a:t>
            </a:r>
          </a:p>
          <a:p>
            <a:pPr algn="l"/>
            <a:r>
              <a:rPr lang="en-US" sz="1800">
                <a:sym typeface="Wingdings" pitchFamily="2" charset="2"/>
              </a:rPr>
              <a:t>- There are 3 different ...</a:t>
            </a:r>
          </a:p>
          <a:p>
            <a:pPr algn="l"/>
            <a:r>
              <a:rPr lang="en-US" sz="1800">
                <a:sym typeface="Wingdings" pitchFamily="2" charset="2"/>
              </a:rPr>
              <a:t>(code illustration snippet 2)</a:t>
            </a:r>
          </a:p>
          <a:p>
            <a:pPr algn="l"/>
            <a:r>
              <a:rPr lang="en-US" sz="1800">
                <a:sym typeface="Wingdings" pitchFamily="2" charset="2"/>
              </a:rPr>
              <a:t>- All 3 constructors create the same ... with the same ... in ... system. If we pass null in the ...=&gt; Then it will be ... and treated as a ... constructor..</a:t>
            </a:r>
          </a:p>
          <a:p>
            <a:pPr algn="l"/>
            <a:r>
              <a:rPr lang="en-US" sz="1800" b="1">
                <a:sym typeface="Wingdings" pitchFamily="2" charset="2"/>
              </a:rPr>
              <a:t>Creating a Path</a:t>
            </a:r>
            <a:endParaRPr lang="en-US" sz="1800">
              <a:sym typeface="Wingdings" pitchFamily="2" charset="2"/>
            </a:endParaRPr>
          </a:p>
          <a:p>
            <a:pPr algn="l"/>
            <a:r>
              <a:rPr lang="en-US" sz="1800">
                <a:sym typeface="Wingdings" pitchFamily="2" charset="2"/>
              </a:rPr>
              <a:t>- Since ... is an Interface =&gt; ... instance immediately (after all, interface ...). Java provides some .../... used to get the ... instance. The easiest way to do this is to use ... from ... interface or ... from ... class</a:t>
            </a:r>
          </a:p>
          <a:p>
            <a:pPr algn="l"/>
            <a:r>
              <a:rPr lang="en-US" sz="1800">
                <a:sym typeface="Wingdings" pitchFamily="2" charset="2"/>
              </a:rPr>
              <a:t>(code illustration snippet 3)</a:t>
            </a:r>
          </a:p>
          <a:p>
            <a:pPr algn="l"/>
            <a:endParaRPr lang="en-US" sz="1800">
              <a:sym typeface="Wingdings" pitchFamily="2" charset="2"/>
            </a:endParaRPr>
          </a:p>
        </p:txBody>
      </p:sp>
    </p:spTree>
    <p:extLst>
      <p:ext uri="{BB962C8B-B14F-4D97-AF65-F5344CB8AC3E}">
        <p14:creationId xmlns:p14="http://schemas.microsoft.com/office/powerpoint/2010/main" val="29922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44F46-A43D-B617-7D99-467E8AD29B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B36208-598B-AF94-351F-8FB38C3C3B3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4FEA1BB-EBC0-A14D-7518-137325DD90C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Both methods allow varargs to ... element. Then, it will be ... together with ... character from OS</a:t>
            </a:r>
          </a:p>
          <a:p>
            <a:pPr algn="l"/>
            <a:r>
              <a:rPr lang="en-US" sz="1800">
                <a:sym typeface="Wingdings" pitchFamily="2" charset="2"/>
              </a:rPr>
              <a:t>- We also have a ... class called ... </a:t>
            </a:r>
          </a:p>
          <a:p>
            <a:pPr algn="l"/>
            <a:r>
              <a:rPr lang="en-US" sz="1800">
                <a:sym typeface="Wingdings" pitchFamily="2" charset="2"/>
              </a:rPr>
              <a:t>- We can see in the example is that we use ... method from ... and ... method from ... (we will use both ... in the chapter)</a:t>
            </a:r>
          </a:p>
          <a:p>
            <a:pPr algn="l"/>
            <a:r>
              <a:rPr lang="en-US" sz="1800">
                <a:sym typeface="Wingdings" pitchFamily="2" charset="2"/>
              </a:rPr>
              <a:t>- We can see that both I/O and NIO.2 can interact with something called ... (...). This is a String used to identify .... It starts with a ... used to identify the type of ..., followed by a path ... like file:// for ... and ...,...,... for remote ...</a:t>
            </a:r>
          </a:p>
          <a:p>
            <a:pPr algn="l"/>
            <a:r>
              <a:rPr lang="en-US" sz="1800" b="1">
                <a:sym typeface="Wingdings" pitchFamily="2" charset="2"/>
              </a:rPr>
              <a:t>Switiching between File and Path</a:t>
            </a:r>
          </a:p>
          <a:p>
            <a:pPr algn="l"/>
            <a:r>
              <a:rPr lang="en-US" sz="1800">
                <a:sym typeface="Wingdings" pitchFamily="2" charset="2"/>
              </a:rPr>
              <a:t>- Because both .../... reference to a position on ..., it will be very useful if we can ... between each other ... =&gt; Java support this very ... by ...</a:t>
            </a:r>
          </a:p>
          <a:p>
            <a:pPr algn="l"/>
            <a:r>
              <a:rPr lang="en-US" sz="1800">
                <a:sym typeface="Wingdings" pitchFamily="2" charset="2"/>
              </a:rPr>
              <a:t>(code illustration snippet 4)</a:t>
            </a:r>
          </a:p>
          <a:p>
            <a:pPr algn="l"/>
            <a:r>
              <a:rPr lang="en-US" sz="1800">
                <a:sym typeface="Wingdings" pitchFamily="2" charset="2"/>
              </a:rPr>
              <a:t>- Many old ... depends on the ... class =&gt; This makes it easier to get ... from ... and vice versa. </a:t>
            </a:r>
          </a:p>
          <a:p>
            <a:pPr algn="l"/>
            <a:r>
              <a:rPr lang="en-US" sz="1800">
                <a:sym typeface="Wingdings" pitchFamily="2" charset="2"/>
              </a:rPr>
              <a:t>- When working with new ..., we should use the newer ... interface because it has more ... and also ... FileSystem</a:t>
            </a:r>
          </a:p>
          <a:p>
            <a:pPr algn="l"/>
            <a:r>
              <a:rPr lang="en-US" sz="1800" b="1">
                <a:sym typeface="Wingdings" pitchFamily="2" charset="2"/>
              </a:rPr>
              <a:t>Obtaining a Path from the FileSystems Class</a:t>
            </a:r>
          </a:p>
          <a:p>
            <a:pPr algn="l"/>
            <a:r>
              <a:rPr lang="en-US" sz="1800">
                <a:sym typeface="Wingdings" pitchFamily="2" charset="2"/>
              </a:rPr>
              <a:t>- NIO.2 use a lot of ... method to ... objects. ... class creates instances of ... class. The ... class has methods to work directly with ... system. Both ... method from ... and ... method from ... are the shortcuts for the methods in ... class</a:t>
            </a:r>
          </a:p>
          <a:p>
            <a:pPr algn="l"/>
            <a:r>
              <a:rPr lang="en-US" sz="1800">
                <a:sym typeface="Wingdings" pitchFamily="2" charset="2"/>
              </a:rPr>
              <a:t>(code illustration snippet 5)</a:t>
            </a:r>
          </a:p>
          <a:p>
            <a:pPr algn="l"/>
            <a:endParaRPr lang="en-US" sz="1800">
              <a:sym typeface="Wingdings" pitchFamily="2" charset="2"/>
            </a:endParaRPr>
          </a:p>
        </p:txBody>
      </p:sp>
    </p:spTree>
    <p:extLst>
      <p:ext uri="{BB962C8B-B14F-4D97-AF65-F5344CB8AC3E}">
        <p14:creationId xmlns:p14="http://schemas.microsoft.com/office/powerpoint/2010/main" val="8190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22197</TotalTime>
  <Words>10034</Words>
  <Application>Microsoft Macintosh PowerPoint</Application>
  <PresentationFormat>Widescreen</PresentationFormat>
  <Paragraphs>656</Paragraphs>
  <Slides>78</Slides>
  <Notes>77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Aptos Display</vt:lpstr>
      <vt:lpstr>Arial</vt:lpstr>
      <vt:lpstr>Wingdings</vt:lpstr>
      <vt:lpstr>Office Theme</vt:lpstr>
      <vt:lpstr>Java SE 17 –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Dinh Vinh Mai</dc:creator>
  <cp:keywords/>
  <dc:description/>
  <cp:lastModifiedBy>Mai Dinh Vinh  (S.CECS)</cp:lastModifiedBy>
  <cp:revision>66</cp:revision>
  <dcterms:created xsi:type="dcterms:W3CDTF">2024-07-05T03:43:45Z</dcterms:created>
  <dcterms:modified xsi:type="dcterms:W3CDTF">2026-01-18T12:12:05Z</dcterms:modified>
  <cp:category/>
</cp:coreProperties>
</file>